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  <p:sldId id="314" r:id="rId8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uce" charset="1" panose="00000500000000000000"/>
      <p:regular r:id="rId10"/>
    </p:embeddedFont>
    <p:embeddedFont>
      <p:font typeface="Open Sauce Bold" charset="1" panose="00000800000000000000"/>
      <p:regular r:id="rId11"/>
    </p:embeddedFont>
    <p:embeddedFont>
      <p:font typeface="Open Sauce Italics" charset="1" panose="00000500000000000000"/>
      <p:regular r:id="rId12"/>
    </p:embeddedFont>
    <p:embeddedFont>
      <p:font typeface="Open Sauce Bold Italics" charset="1" panose="00000800000000000000"/>
      <p:regular r:id="rId13"/>
    </p:embeddedFont>
    <p:embeddedFont>
      <p:font typeface="Open Sauce Light" charset="1" panose="00000400000000000000"/>
      <p:regular r:id="rId14"/>
    </p:embeddedFont>
    <p:embeddedFont>
      <p:font typeface="Open Sauce Light Italics" charset="1" panose="00000400000000000000"/>
      <p:regular r:id="rId15"/>
    </p:embeddedFont>
    <p:embeddedFont>
      <p:font typeface="Open Sauce Medium" charset="1" panose="00000600000000000000"/>
      <p:regular r:id="rId16"/>
    </p:embeddedFont>
    <p:embeddedFont>
      <p:font typeface="Open Sauce Medium Italics" charset="1" panose="00000600000000000000"/>
      <p:regular r:id="rId17"/>
    </p:embeddedFont>
    <p:embeddedFont>
      <p:font typeface="Open Sauce Semi-Bold" charset="1" panose="00000700000000000000"/>
      <p:regular r:id="rId18"/>
    </p:embeddedFont>
    <p:embeddedFont>
      <p:font typeface="Open Sauce Semi-Bold Italics" charset="1" panose="00000700000000000000"/>
      <p:regular r:id="rId19"/>
    </p:embeddedFont>
    <p:embeddedFont>
      <p:font typeface="Open Sauce Heavy" charset="1" panose="00000A00000000000000"/>
      <p:regular r:id="rId20"/>
    </p:embeddedFont>
    <p:embeddedFont>
      <p:font typeface="Open Sauce Heavy Italics" charset="1" panose="00000A00000000000000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  <p:embeddedFont>
      <p:font typeface="Open Sans Light" charset="1" panose="020B0306030504020204"/>
      <p:regular r:id="rId26"/>
    </p:embeddedFont>
    <p:embeddedFont>
      <p:font typeface="Open Sans Light Italics" charset="1" panose="020B0306030504020204"/>
      <p:regular r:id="rId27"/>
    </p:embeddedFont>
    <p:embeddedFont>
      <p:font typeface="Open Sans Ultra-Bold" charset="1" panose="00000000000000000000"/>
      <p:regular r:id="rId28"/>
    </p:embeddedFont>
    <p:embeddedFont>
      <p:font typeface="Open Sans Ultra-Bold Italics" charset="1" panose="00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45" Target="slides/slide16.xml" Type="http://schemas.openxmlformats.org/officeDocument/2006/relationships/slide"/><Relationship Id="rId46" Target="slides/slide17.xml" Type="http://schemas.openxmlformats.org/officeDocument/2006/relationships/slide"/><Relationship Id="rId47" Target="slides/slide18.xml" Type="http://schemas.openxmlformats.org/officeDocument/2006/relationships/slide"/><Relationship Id="rId48" Target="slides/slide19.xml" Type="http://schemas.openxmlformats.org/officeDocument/2006/relationships/slide"/><Relationship Id="rId49" Target="slides/slide20.xml" Type="http://schemas.openxmlformats.org/officeDocument/2006/relationships/slide"/><Relationship Id="rId5" Target="tableStyles.xml" Type="http://schemas.openxmlformats.org/officeDocument/2006/relationships/tableStyles"/><Relationship Id="rId50" Target="slides/slide21.xml" Type="http://schemas.openxmlformats.org/officeDocument/2006/relationships/slide"/><Relationship Id="rId51" Target="slides/slide22.xml" Type="http://schemas.openxmlformats.org/officeDocument/2006/relationships/slide"/><Relationship Id="rId52" Target="slides/slide23.xml" Type="http://schemas.openxmlformats.org/officeDocument/2006/relationships/slide"/><Relationship Id="rId53" Target="slides/slide24.xml" Type="http://schemas.openxmlformats.org/officeDocument/2006/relationships/slide"/><Relationship Id="rId54" Target="slides/slide25.xml" Type="http://schemas.openxmlformats.org/officeDocument/2006/relationships/slide"/><Relationship Id="rId55" Target="slides/slide26.xml" Type="http://schemas.openxmlformats.org/officeDocument/2006/relationships/slide"/><Relationship Id="rId56" Target="slides/slide27.xml" Type="http://schemas.openxmlformats.org/officeDocument/2006/relationships/slide"/><Relationship Id="rId57" Target="slides/slide28.xml" Type="http://schemas.openxmlformats.org/officeDocument/2006/relationships/slide"/><Relationship Id="rId58" Target="slides/slide29.xml" Type="http://schemas.openxmlformats.org/officeDocument/2006/relationships/slide"/><Relationship Id="rId59" Target="slides/slide30.xml" Type="http://schemas.openxmlformats.org/officeDocument/2006/relationships/slide"/><Relationship Id="rId6" Target="fonts/font6.fntdata" Type="http://schemas.openxmlformats.org/officeDocument/2006/relationships/font"/><Relationship Id="rId60" Target="slides/slide31.xml" Type="http://schemas.openxmlformats.org/officeDocument/2006/relationships/slide"/><Relationship Id="rId61" Target="slides/slide32.xml" Type="http://schemas.openxmlformats.org/officeDocument/2006/relationships/slide"/><Relationship Id="rId62" Target="slides/slide33.xml" Type="http://schemas.openxmlformats.org/officeDocument/2006/relationships/slide"/><Relationship Id="rId63" Target="slides/slide34.xml" Type="http://schemas.openxmlformats.org/officeDocument/2006/relationships/slide"/><Relationship Id="rId64" Target="slides/slide35.xml" Type="http://schemas.openxmlformats.org/officeDocument/2006/relationships/slide"/><Relationship Id="rId65" Target="slides/slide36.xml" Type="http://schemas.openxmlformats.org/officeDocument/2006/relationships/slide"/><Relationship Id="rId66" Target="slides/slide37.xml" Type="http://schemas.openxmlformats.org/officeDocument/2006/relationships/slide"/><Relationship Id="rId67" Target="slides/slide38.xml" Type="http://schemas.openxmlformats.org/officeDocument/2006/relationships/slide"/><Relationship Id="rId68" Target="slides/slide39.xml" Type="http://schemas.openxmlformats.org/officeDocument/2006/relationships/slide"/><Relationship Id="rId69" Target="slides/slide40.xml" Type="http://schemas.openxmlformats.org/officeDocument/2006/relationships/slide"/><Relationship Id="rId7" Target="fonts/font7.fntdata" Type="http://schemas.openxmlformats.org/officeDocument/2006/relationships/font"/><Relationship Id="rId70" Target="slides/slide41.xml" Type="http://schemas.openxmlformats.org/officeDocument/2006/relationships/slide"/><Relationship Id="rId71" Target="slides/slide42.xml" Type="http://schemas.openxmlformats.org/officeDocument/2006/relationships/slide"/><Relationship Id="rId72" Target="slides/slide43.xml" Type="http://schemas.openxmlformats.org/officeDocument/2006/relationships/slide"/><Relationship Id="rId73" Target="slides/slide44.xml" Type="http://schemas.openxmlformats.org/officeDocument/2006/relationships/slide"/><Relationship Id="rId74" Target="slides/slide45.xml" Type="http://schemas.openxmlformats.org/officeDocument/2006/relationships/slide"/><Relationship Id="rId75" Target="slides/slide46.xml" Type="http://schemas.openxmlformats.org/officeDocument/2006/relationships/slide"/><Relationship Id="rId76" Target="slides/slide47.xml" Type="http://schemas.openxmlformats.org/officeDocument/2006/relationships/slide"/><Relationship Id="rId77" Target="slides/slide48.xml" Type="http://schemas.openxmlformats.org/officeDocument/2006/relationships/slide"/><Relationship Id="rId78" Target="slides/slide49.xml" Type="http://schemas.openxmlformats.org/officeDocument/2006/relationships/slide"/><Relationship Id="rId79" Target="slides/slide50.xml" Type="http://schemas.openxmlformats.org/officeDocument/2006/relationships/slide"/><Relationship Id="rId8" Target="fonts/font8.fntdata" Type="http://schemas.openxmlformats.org/officeDocument/2006/relationships/font"/><Relationship Id="rId80" Target="slides/slide51.xml" Type="http://schemas.openxmlformats.org/officeDocument/2006/relationships/slide"/><Relationship Id="rId81" Target="slides/slide52.xml" Type="http://schemas.openxmlformats.org/officeDocument/2006/relationships/slide"/><Relationship Id="rId82" Target="slides/slide53.xml" Type="http://schemas.openxmlformats.org/officeDocument/2006/relationships/slide"/><Relationship Id="rId83" Target="slides/slide54.xml" Type="http://schemas.openxmlformats.org/officeDocument/2006/relationships/slide"/><Relationship Id="rId84" Target="slides/slide55.xml" Type="http://schemas.openxmlformats.org/officeDocument/2006/relationships/slide"/><Relationship Id="rId85" Target="slides/slide56.xml" Type="http://schemas.openxmlformats.org/officeDocument/2006/relationships/slide"/><Relationship Id="rId86" Target="slides/slide57.xml" Type="http://schemas.openxmlformats.org/officeDocument/2006/relationships/slide"/><Relationship Id="rId87" Target="slides/slide58.xml" Type="http://schemas.openxmlformats.org/officeDocument/2006/relationships/slide"/><Relationship Id="rId88" Target="slides/slide59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3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4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jpeg" Type="http://schemas.openxmlformats.org/officeDocument/2006/relationships/image"/></Relationships>
</file>

<file path=ppt/slides/_rels/slide4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3.pn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/Relationships>
</file>

<file path=ppt/slides/_rels/slide4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6.jpeg" Type="http://schemas.openxmlformats.org/officeDocument/2006/relationships/image"/><Relationship Id="rId5" Target="../media/image18.png" Type="http://schemas.openxmlformats.org/officeDocument/2006/relationships/image"/><Relationship Id="rId6" Target="../media/image37.jpeg" Type="http://schemas.openxmlformats.org/officeDocument/2006/relationships/image"/></Relationships>
</file>

<file path=ppt/slides/_rels/slide4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4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4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4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/Relationships>
</file>

<file path=ppt/slides/_rels/slide4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5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5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5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5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5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5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38.jpe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/Relationships>
</file>

<file path=ppt/slides/_rels/slide5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5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5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6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884145" cy="10287000"/>
          </a:xfrm>
          <a:custGeom>
            <a:avLst/>
            <a:gdLst/>
            <a:ahLst/>
            <a:cxnLst/>
            <a:rect r="r" b="b" t="t" l="l"/>
            <a:pathLst>
              <a:path h="10287000" w="7884145">
                <a:moveTo>
                  <a:pt x="0" y="0"/>
                </a:moveTo>
                <a:lnTo>
                  <a:pt x="7884145" y="0"/>
                </a:lnTo>
                <a:lnTo>
                  <a:pt x="78841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497" t="0" r="-6649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62740" y="-405274"/>
            <a:ext cx="10423258" cy="4074546"/>
          </a:xfrm>
          <a:custGeom>
            <a:avLst/>
            <a:gdLst/>
            <a:ahLst/>
            <a:cxnLst/>
            <a:rect r="r" b="b" t="t" l="l"/>
            <a:pathLst>
              <a:path h="4074546" w="10423258">
                <a:moveTo>
                  <a:pt x="0" y="0"/>
                </a:moveTo>
                <a:lnTo>
                  <a:pt x="10423257" y="0"/>
                </a:lnTo>
                <a:lnTo>
                  <a:pt x="10423257" y="4074546"/>
                </a:lnTo>
                <a:lnTo>
                  <a:pt x="0" y="4074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84145" y="5577247"/>
            <a:ext cx="9937391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702"/>
              </a:lnSpc>
            </a:pPr>
            <a:r>
              <a:rPr lang="en-US" sz="8918">
                <a:solidFill>
                  <a:srgbClr val="E49000"/>
                </a:solidFill>
                <a:latin typeface="Open Sauce Semi-Bold"/>
              </a:rPr>
              <a:t>Welcome!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Specialized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Focuses on a specific skill set or industry, like social media management, bookkeeping, content creation, or technical support.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Executive Virtual Assistant (EVA)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Provides high-level administrative support to executives, handling tasks such as calendar management, travel arrangements, and communication on their behalf.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Real Estate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Specializes in tasks specific to the real estate industry, including property research, lead generation, and coordinating property listings.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143500"/>
            <a:ext cx="989337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Legal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Assists legal professionals with tasks like legal research, document preparation, and managing case files while adhering to confidentiality requirements.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Social Media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Manages social media accounts, creating and scheduling posts, engaging with followers, and analyzing analytics to enhance online presence.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Customer Support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255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72"/>
              </a:lnSpc>
              <a:spcBef>
                <a:spcPct val="0"/>
              </a:spcBef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 customer support VA handles customer inquiries, resolves issues, and ensures a positive customer experience through various communication channels.</a:t>
            </a: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Multilingual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 multilingual VA is fluent in multiple languages, catering to clients or businesses with international or diverse language needs.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E-commerce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E-commerce VAs support online businesses with tasks like order processing, inventory management, customer service, and product listings.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Marketing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255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Assists with marketing-related tasks such as market research, email campaigns, content creation, and analytics tracking.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Tech-Savvy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255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Specializes in handling technical tasks like website maintenance, software troubleshooting, and managing digital tools.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484634" y="1616953"/>
            <a:ext cx="16230600" cy="7631822"/>
            <a:chOff x="0" y="0"/>
            <a:chExt cx="21640800" cy="1017576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21640800" cy="906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7912"/>
                </a:lnSpc>
              </a:pPr>
              <a:r>
                <a:rPr lang="en-US" sz="14927">
                  <a:solidFill>
                    <a:srgbClr val="000000"/>
                  </a:solidFill>
                  <a:latin typeface="Open Sauce Semi-Bold"/>
                </a:rPr>
                <a:t>Introduction to Virtual Assistance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9457675"/>
              <a:ext cx="17861202" cy="718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571"/>
                </a:lnSpc>
                <a:spcBef>
                  <a:spcPct val="0"/>
                </a:spcBef>
              </a:pPr>
              <a:r>
                <a:rPr lang="en-US" sz="3265">
                  <a:solidFill>
                    <a:srgbClr val="000000"/>
                  </a:solidFill>
                  <a:latin typeface="Open Sauce"/>
                </a:rPr>
                <a:t>6th February, 2024.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Healthcare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Supports healthcare professionals with tasks such as appointment scheduling, medical transcription, and managing patient records.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Personal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Manages personal tasks for individuals, including travel arrangements, shopping, scheduling personal appointments, and organizing household matters.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Research Virtual Assistant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 research VA focuses on conducting thorough research on various topics, providing clients with valuable insights and information.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Financial Virtual Assistant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A financial VA specializes in financial tasks, including bookkeeping, expense tracking, invoicing, accounting clerk and basic financial analysis.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483831"/>
            <a:ext cx="16230600" cy="1185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05"/>
              </a:lnSpc>
              <a:spcBef>
                <a:spcPct val="0"/>
              </a:spcBef>
            </a:pPr>
            <a:r>
              <a:rPr lang="en-US" sz="6932">
                <a:solidFill>
                  <a:srgbClr val="000000"/>
                </a:solidFill>
                <a:latin typeface="Open Sauce"/>
              </a:rPr>
              <a:t>Responsibilities of a Virtual Assistants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533478" y="6532478"/>
            <a:ext cx="3754522" cy="3754522"/>
            <a:chOff x="0" y="0"/>
            <a:chExt cx="5006029" cy="500602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0" y="0"/>
            <a:ext cx="3754522" cy="3754522"/>
            <a:chOff x="0" y="0"/>
            <a:chExt cx="5006029" cy="5006029"/>
          </a:xfrm>
        </p:grpSpPr>
        <p:grpSp>
          <p:nvGrpSpPr>
            <p:cNvPr name="Group 27" id="27"/>
            <p:cNvGrpSpPr/>
            <p:nvPr/>
          </p:nvGrpSpPr>
          <p:grpSpPr>
            <a:xfrm rot="-10800000">
              <a:off x="1251507" y="1251507"/>
              <a:ext cx="1251507" cy="1251507"/>
              <a:chOff x="0" y="0"/>
              <a:chExt cx="1913890" cy="191389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-10800000"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-10800000"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33" id="33"/>
            <p:cNvGrpSpPr/>
            <p:nvPr/>
          </p:nvGrpSpPr>
          <p:grpSpPr>
            <a:xfrm rot="-10800000">
              <a:off x="0" y="0"/>
              <a:ext cx="1251507" cy="1251507"/>
              <a:chOff x="0" y="0"/>
              <a:chExt cx="1913890" cy="191389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35" id="35"/>
            <p:cNvGrpSpPr/>
            <p:nvPr/>
          </p:nvGrpSpPr>
          <p:grpSpPr>
            <a:xfrm rot="-10800000">
              <a:off x="0" y="1251507"/>
              <a:ext cx="1251507" cy="1251507"/>
              <a:chOff x="0" y="0"/>
              <a:chExt cx="1913890" cy="191389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37" id="37"/>
            <p:cNvGrpSpPr/>
            <p:nvPr/>
          </p:nvGrpSpPr>
          <p:grpSpPr>
            <a:xfrm rot="-10800000">
              <a:off x="1251507" y="0"/>
              <a:ext cx="1251507" cy="1251507"/>
              <a:chOff x="0" y="0"/>
              <a:chExt cx="1913890" cy="191389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39" id="39"/>
            <p:cNvGrpSpPr/>
            <p:nvPr/>
          </p:nvGrpSpPr>
          <p:grpSpPr>
            <a:xfrm rot="-10800000">
              <a:off x="0" y="2503014"/>
              <a:ext cx="1251507" cy="1251507"/>
              <a:chOff x="0" y="0"/>
              <a:chExt cx="1913890" cy="191389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41" id="41"/>
            <p:cNvGrpSpPr/>
            <p:nvPr/>
          </p:nvGrpSpPr>
          <p:grpSpPr>
            <a:xfrm rot="-10800000">
              <a:off x="2503014" y="0"/>
              <a:ext cx="1251507" cy="1251507"/>
              <a:chOff x="0" y="0"/>
              <a:chExt cx="1913890" cy="191389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43" id="43"/>
            <p:cNvGrpSpPr/>
            <p:nvPr/>
          </p:nvGrpSpPr>
          <p:grpSpPr>
            <a:xfrm rot="-10800000"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45" id="45"/>
            <p:cNvGrpSpPr/>
            <p:nvPr/>
          </p:nvGrpSpPr>
          <p:grpSpPr>
            <a:xfrm rot="-10800000"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grpSp>
          <p:nvGrpSpPr>
            <p:cNvPr name="Group 47" id="47"/>
            <p:cNvGrpSpPr/>
            <p:nvPr/>
          </p:nvGrpSpPr>
          <p:grpSpPr>
            <a:xfrm rot="-10800000"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967792" y="695647"/>
            <a:ext cx="8846915" cy="8895706"/>
            <a:chOff x="0" y="0"/>
            <a:chExt cx="2330052" cy="23429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0052" cy="2342902"/>
            </a:xfrm>
            <a:custGeom>
              <a:avLst/>
              <a:gdLst/>
              <a:ahLst/>
              <a:cxnLst/>
              <a:rect r="r" b="b" t="t" l="l"/>
              <a:pathLst>
                <a:path h="2342902" w="2330052">
                  <a:moveTo>
                    <a:pt x="0" y="0"/>
                  </a:moveTo>
                  <a:lnTo>
                    <a:pt x="2330052" y="0"/>
                  </a:lnTo>
                  <a:lnTo>
                    <a:pt x="2330052" y="2342902"/>
                  </a:lnTo>
                  <a:lnTo>
                    <a:pt x="0" y="2342902"/>
                  </a:lnTo>
                  <a:close/>
                </a:path>
              </a:pathLst>
            </a:custGeom>
            <a:solidFill>
              <a:srgbClr val="AF6D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2330052" cy="24095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7" id="7" descr="Thin Lines Diamond Shape Illustration"/>
          <p:cNvSpPr/>
          <p:nvPr/>
        </p:nvSpPr>
        <p:spPr>
          <a:xfrm flipH="false" flipV="false" rot="-10800000">
            <a:off x="5500205" y="5168273"/>
            <a:ext cx="3812935" cy="3826851"/>
          </a:xfrm>
          <a:custGeom>
            <a:avLst/>
            <a:gdLst/>
            <a:ahLst/>
            <a:cxnLst/>
            <a:rect r="r" b="b" t="t" l="l"/>
            <a:pathLst>
              <a:path h="3826851" w="3812935">
                <a:moveTo>
                  <a:pt x="0" y="0"/>
                </a:moveTo>
                <a:lnTo>
                  <a:pt x="3812935" y="0"/>
                </a:lnTo>
                <a:lnTo>
                  <a:pt x="3812935" y="3826852"/>
                </a:lnTo>
                <a:lnTo>
                  <a:pt x="0" y="38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313140" y="1361753"/>
            <a:ext cx="8535171" cy="8229600"/>
            <a:chOff x="0" y="0"/>
            <a:chExt cx="11380228" cy="10972800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/>
            <a:srcRect l="15303" t="0" r="15303" b="0"/>
            <a:stretch>
              <a:fillRect/>
            </a:stretch>
          </p:blipFill>
          <p:spPr>
            <a:xfrm flipH="false" flipV="false">
              <a:off x="0" y="0"/>
              <a:ext cx="11380228" cy="10972800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1221556" y="1104900"/>
            <a:ext cx="5122944" cy="1332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97"/>
              </a:lnSpc>
            </a:pPr>
            <a:r>
              <a:rPr lang="en-US" sz="4950">
                <a:solidFill>
                  <a:srgbClr val="000000"/>
                </a:solidFill>
                <a:latin typeface="Open Sauce"/>
              </a:rPr>
              <a:t>Communication Management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221556" y="4248152"/>
            <a:ext cx="5122944" cy="0"/>
          </a:xfrm>
          <a:prstGeom prst="line">
            <a:avLst/>
          </a:prstGeom>
          <a:ln cap="flat" w="38100">
            <a:solidFill>
              <a:srgbClr val="AF6D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028700" y="6600825"/>
            <a:ext cx="646194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Handling emails, messages, and calls efficiently, and ensuring effective communication with clients, team members, or stakeholders.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67792" y="695647"/>
            <a:ext cx="8846915" cy="8895706"/>
            <a:chOff x="0" y="0"/>
            <a:chExt cx="2330052" cy="23429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30052" cy="2342902"/>
            </a:xfrm>
            <a:custGeom>
              <a:avLst/>
              <a:gdLst/>
              <a:ahLst/>
              <a:cxnLst/>
              <a:rect r="r" b="b" t="t" l="l"/>
              <a:pathLst>
                <a:path h="2342902" w="2330052">
                  <a:moveTo>
                    <a:pt x="0" y="0"/>
                  </a:moveTo>
                  <a:lnTo>
                    <a:pt x="2330052" y="0"/>
                  </a:lnTo>
                  <a:lnTo>
                    <a:pt x="2330052" y="2342902"/>
                  </a:lnTo>
                  <a:lnTo>
                    <a:pt x="0" y="2342902"/>
                  </a:lnTo>
                  <a:close/>
                </a:path>
              </a:pathLst>
            </a:custGeom>
            <a:solidFill>
              <a:srgbClr val="AF6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330052" cy="24095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 descr="Thin Lines Diamond Shape Illustration"/>
          <p:cNvSpPr/>
          <p:nvPr/>
        </p:nvSpPr>
        <p:spPr>
          <a:xfrm flipH="false" flipV="false" rot="0">
            <a:off x="9144000" y="812927"/>
            <a:ext cx="8629650" cy="8661145"/>
          </a:xfrm>
          <a:custGeom>
            <a:avLst/>
            <a:gdLst/>
            <a:ahLst/>
            <a:cxnLst/>
            <a:rect r="r" b="b" t="t" l="l"/>
            <a:pathLst>
              <a:path h="8661145" w="8629650">
                <a:moveTo>
                  <a:pt x="0" y="0"/>
                </a:moveTo>
                <a:lnTo>
                  <a:pt x="8629650" y="0"/>
                </a:lnTo>
                <a:lnTo>
                  <a:pt x="8629650" y="8661146"/>
                </a:lnTo>
                <a:lnTo>
                  <a:pt x="0" y="866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4710326"/>
            <a:ext cx="7117260" cy="4547974"/>
          </a:xfrm>
          <a:custGeom>
            <a:avLst/>
            <a:gdLst/>
            <a:ahLst/>
            <a:cxnLst/>
            <a:rect r="r" b="b" t="t" l="l"/>
            <a:pathLst>
              <a:path h="4547974" w="7117260">
                <a:moveTo>
                  <a:pt x="0" y="0"/>
                </a:moveTo>
                <a:lnTo>
                  <a:pt x="7117260" y="0"/>
                </a:lnTo>
                <a:lnTo>
                  <a:pt x="7117260" y="4547974"/>
                </a:lnTo>
                <a:lnTo>
                  <a:pt x="0" y="4547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452" r="0" b="-557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6394855" cy="2774003"/>
            <a:chOff x="0" y="0"/>
            <a:chExt cx="8526473" cy="369867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8526473" cy="180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351"/>
                </a:lnSpc>
                <a:spcBef>
                  <a:spcPct val="0"/>
                </a:spcBef>
              </a:pPr>
              <a:r>
                <a:rPr lang="en-US" sz="4459">
                  <a:solidFill>
                    <a:srgbClr val="000000"/>
                  </a:solidFill>
                  <a:latin typeface="Open Sauce"/>
                </a:rPr>
                <a:t>Calendar and Schedule Management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306984"/>
              <a:ext cx="8526473" cy="13916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45"/>
                </a:lnSpc>
              </a:pPr>
              <a:r>
                <a:rPr lang="en-US" sz="2188">
                  <a:solidFill>
                    <a:srgbClr val="000000"/>
                  </a:solidFill>
                  <a:latin typeface="Open Sauce"/>
                </a:rPr>
                <a:t>Organizing and managing appointments, meetings, and deadlines to ensure optimal use of time.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67792" y="695647"/>
            <a:ext cx="8846915" cy="8895706"/>
            <a:chOff x="0" y="0"/>
            <a:chExt cx="2330052" cy="23429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30052" cy="2342902"/>
            </a:xfrm>
            <a:custGeom>
              <a:avLst/>
              <a:gdLst/>
              <a:ahLst/>
              <a:cxnLst/>
              <a:rect r="r" b="b" t="t" l="l"/>
              <a:pathLst>
                <a:path h="2342902" w="2330052">
                  <a:moveTo>
                    <a:pt x="0" y="0"/>
                  </a:moveTo>
                  <a:lnTo>
                    <a:pt x="2330052" y="0"/>
                  </a:lnTo>
                  <a:lnTo>
                    <a:pt x="2330052" y="2342902"/>
                  </a:lnTo>
                  <a:lnTo>
                    <a:pt x="0" y="2342902"/>
                  </a:lnTo>
                  <a:close/>
                </a:path>
              </a:pathLst>
            </a:custGeom>
            <a:solidFill>
              <a:srgbClr val="AF6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330052" cy="24095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1028700"/>
            <a:ext cx="6503334" cy="9258300"/>
          </a:xfrm>
          <a:custGeom>
            <a:avLst/>
            <a:gdLst/>
            <a:ahLst/>
            <a:cxnLst/>
            <a:rect r="r" b="b" t="t" l="l"/>
            <a:pathLst>
              <a:path h="9258300" w="6503334">
                <a:moveTo>
                  <a:pt x="0" y="0"/>
                </a:moveTo>
                <a:lnTo>
                  <a:pt x="6503334" y="0"/>
                </a:lnTo>
                <a:lnTo>
                  <a:pt x="65033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555" t="0" r="-63407" b="0"/>
            </a:stretch>
          </a:blipFill>
        </p:spPr>
      </p:sp>
      <p:sp>
        <p:nvSpPr>
          <p:cNvPr name="Freeform 6" id="6" descr="Thin Lines Diamond Shape Illustration"/>
          <p:cNvSpPr/>
          <p:nvPr/>
        </p:nvSpPr>
        <p:spPr>
          <a:xfrm flipH="false" flipV="false" rot="0">
            <a:off x="7341255" y="4601418"/>
            <a:ext cx="5152427" cy="5171232"/>
          </a:xfrm>
          <a:custGeom>
            <a:avLst/>
            <a:gdLst/>
            <a:ahLst/>
            <a:cxnLst/>
            <a:rect r="r" b="b" t="t" l="l"/>
            <a:pathLst>
              <a:path h="5171232" w="5152427">
                <a:moveTo>
                  <a:pt x="0" y="0"/>
                </a:moveTo>
                <a:lnTo>
                  <a:pt x="5152428" y="0"/>
                </a:lnTo>
                <a:lnTo>
                  <a:pt x="5152428" y="5171232"/>
                </a:lnTo>
                <a:lnTo>
                  <a:pt x="0" y="5171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66765" y="2253658"/>
            <a:ext cx="5901409" cy="200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892"/>
              </a:lnSpc>
            </a:pPr>
            <a:r>
              <a:rPr lang="en-US" sz="6576">
                <a:solidFill>
                  <a:srgbClr val="000000"/>
                </a:solidFill>
                <a:latin typeface="Open Sauce"/>
              </a:rPr>
              <a:t>Data Entry and Organization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589896" y="4568507"/>
            <a:ext cx="3669404" cy="1863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964"/>
              </a:lnSpc>
            </a:pPr>
            <a:r>
              <a:rPr lang="en-US" sz="2694">
                <a:solidFill>
                  <a:srgbClr val="000000"/>
                </a:solidFill>
                <a:latin typeface="Open Sauce"/>
              </a:rPr>
              <a:t>Maintaining accurate records, updating databases, and organizing information for easy retrieval.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57041" y="0"/>
            <a:ext cx="9430959" cy="10287000"/>
            <a:chOff x="0" y="0"/>
            <a:chExt cx="248387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387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83874">
                  <a:moveTo>
                    <a:pt x="0" y="0"/>
                  </a:moveTo>
                  <a:lnTo>
                    <a:pt x="2483874" y="0"/>
                  </a:lnTo>
                  <a:lnTo>
                    <a:pt x="24838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F6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83874" cy="2776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84300" y="3185479"/>
            <a:ext cx="5122944" cy="153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85"/>
              </a:lnSpc>
            </a:pPr>
            <a:r>
              <a:rPr lang="en-US" sz="5700">
                <a:solidFill>
                  <a:srgbClr val="000000"/>
                </a:solidFill>
                <a:latin typeface="Open Sauce"/>
              </a:rPr>
              <a:t>Travel Arrangements</a:t>
            </a:r>
          </a:p>
        </p:txBody>
      </p:sp>
      <p:sp>
        <p:nvSpPr>
          <p:cNvPr name="AutoShape 6" id="6"/>
          <p:cNvSpPr/>
          <p:nvPr/>
        </p:nvSpPr>
        <p:spPr>
          <a:xfrm>
            <a:off x="1384300" y="5513389"/>
            <a:ext cx="5122944" cy="0"/>
          </a:xfrm>
          <a:prstGeom prst="line">
            <a:avLst/>
          </a:prstGeom>
          <a:ln cap="flat" w="38100">
            <a:solidFill>
              <a:srgbClr val="AF6D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1294125"/>
            <a:ext cx="8715271" cy="7964175"/>
          </a:xfrm>
          <a:custGeom>
            <a:avLst/>
            <a:gdLst/>
            <a:ahLst/>
            <a:cxnLst/>
            <a:rect r="r" b="b" t="t" l="l"/>
            <a:pathLst>
              <a:path h="7964175" w="8715271">
                <a:moveTo>
                  <a:pt x="0" y="0"/>
                </a:moveTo>
                <a:lnTo>
                  <a:pt x="8715271" y="0"/>
                </a:lnTo>
                <a:lnTo>
                  <a:pt x="8715271" y="7964175"/>
                </a:lnTo>
                <a:lnTo>
                  <a:pt x="0" y="7964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926" t="-3132" r="0" b="-313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4300" y="6256339"/>
            <a:ext cx="5122944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Booking flights, accommodations, and other travel-related logistics for clients or executives.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57041" y="0"/>
            <a:ext cx="9430959" cy="10287000"/>
            <a:chOff x="0" y="0"/>
            <a:chExt cx="248387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387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83874">
                  <a:moveTo>
                    <a:pt x="0" y="0"/>
                  </a:moveTo>
                  <a:lnTo>
                    <a:pt x="2483874" y="0"/>
                  </a:lnTo>
                  <a:lnTo>
                    <a:pt x="24838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F6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83874" cy="2776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55779" y="874162"/>
            <a:ext cx="7433482" cy="8538676"/>
          </a:xfrm>
          <a:custGeom>
            <a:avLst/>
            <a:gdLst/>
            <a:ahLst/>
            <a:cxnLst/>
            <a:rect r="r" b="b" t="t" l="l"/>
            <a:pathLst>
              <a:path h="8538676" w="7433482">
                <a:moveTo>
                  <a:pt x="0" y="0"/>
                </a:moveTo>
                <a:lnTo>
                  <a:pt x="7433483" y="0"/>
                </a:lnTo>
                <a:lnTo>
                  <a:pt x="7433483" y="8538676"/>
                </a:lnTo>
                <a:lnTo>
                  <a:pt x="0" y="8538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47" t="0" r="-782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21556" y="1778493"/>
            <a:ext cx="5122944" cy="1485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748"/>
              </a:lnSpc>
            </a:pPr>
            <a:r>
              <a:rPr lang="en-US" sz="5475">
                <a:solidFill>
                  <a:srgbClr val="000000"/>
                </a:solidFill>
                <a:latin typeface="Open Sauce"/>
              </a:rPr>
              <a:t>Administrative Tasks</a:t>
            </a:r>
          </a:p>
        </p:txBody>
      </p:sp>
      <p:sp>
        <p:nvSpPr>
          <p:cNvPr name="AutoShape 7" id="7"/>
          <p:cNvSpPr/>
          <p:nvPr/>
        </p:nvSpPr>
        <p:spPr>
          <a:xfrm>
            <a:off x="1221556" y="4931270"/>
            <a:ext cx="5122944" cy="0"/>
          </a:xfrm>
          <a:prstGeom prst="line">
            <a:avLst/>
          </a:prstGeom>
          <a:ln cap="flat" w="38100">
            <a:solidFill>
              <a:srgbClr val="AF6D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854025" y="5917707"/>
            <a:ext cx="6461944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Performing general administrative duties such as filing, paperwork, and office organization.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2100" y="1527873"/>
            <a:ext cx="14513840" cy="3812451"/>
            <a:chOff x="0" y="0"/>
            <a:chExt cx="19351787" cy="50832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9351787" cy="304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000"/>
                </a:lnSpc>
              </a:pPr>
              <a:r>
                <a:rPr lang="en-US" sz="7500">
                  <a:solidFill>
                    <a:srgbClr val="E49000"/>
                  </a:solidFill>
                  <a:latin typeface="Open Sauce Semi-Bold"/>
                </a:rPr>
                <a:t>Virtual Assistants: An Introduction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695793"/>
              <a:ext cx="1935178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We will be discovering the world of virtual assistance, and how they benefit you and your client/employer.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  <p:transition spd="fast">
    <p:push dir="l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400864"/>
            <a:ext cx="12223352" cy="5886136"/>
          </a:xfrm>
          <a:custGeom>
            <a:avLst/>
            <a:gdLst/>
            <a:ahLst/>
            <a:cxnLst/>
            <a:rect r="r" b="b" t="t" l="l"/>
            <a:pathLst>
              <a:path h="5886136" w="12223352">
                <a:moveTo>
                  <a:pt x="0" y="0"/>
                </a:moveTo>
                <a:lnTo>
                  <a:pt x="12223352" y="0"/>
                </a:lnTo>
                <a:lnTo>
                  <a:pt x="12223352" y="5886136"/>
                </a:lnTo>
                <a:lnTo>
                  <a:pt x="0" y="588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97" r="0" b="-158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263501"/>
            <a:ext cx="10276941" cy="1659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543"/>
              </a:lnSpc>
              <a:spcBef>
                <a:spcPct val="0"/>
              </a:spcBef>
            </a:pPr>
            <a:r>
              <a:rPr lang="en-US" sz="9674">
                <a:solidFill>
                  <a:srgbClr val="000000"/>
                </a:solidFill>
                <a:latin typeface="Open Sauce"/>
              </a:rPr>
              <a:t>Research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439607" y="1344775"/>
            <a:ext cx="4819693" cy="1543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48"/>
              </a:lnSpc>
              <a:spcBef>
                <a:spcPct val="0"/>
              </a:spcBef>
            </a:pPr>
            <a:r>
              <a:rPr lang="en-US" sz="2248">
                <a:solidFill>
                  <a:srgbClr val="000000"/>
                </a:solidFill>
                <a:latin typeface="Open Sauce"/>
              </a:rPr>
              <a:t>Conducting online research on various topics, gathering relevant information, and presenting findings.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439607" y="4400864"/>
            <a:ext cx="5848393" cy="5886136"/>
            <a:chOff x="0" y="0"/>
            <a:chExt cx="7797857" cy="7848182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15254" t="0" r="15254" b="0"/>
            <a:stretch>
              <a:fillRect/>
            </a:stretch>
          </p:blipFill>
          <p:spPr>
            <a:xfrm flipH="false" flipV="false">
              <a:off x="0" y="0"/>
              <a:ext cx="7797857" cy="7848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02427" y="0"/>
            <a:ext cx="11185573" cy="8407689"/>
          </a:xfrm>
          <a:custGeom>
            <a:avLst/>
            <a:gdLst/>
            <a:ahLst/>
            <a:cxnLst/>
            <a:rect r="r" b="b" t="t" l="l"/>
            <a:pathLst>
              <a:path h="8407689" w="11185573">
                <a:moveTo>
                  <a:pt x="0" y="0"/>
                </a:moveTo>
                <a:lnTo>
                  <a:pt x="11185573" y="0"/>
                </a:lnTo>
                <a:lnTo>
                  <a:pt x="11185573" y="8407689"/>
                </a:lnTo>
                <a:lnTo>
                  <a:pt x="0" y="8407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4" t="0" r="-769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54503" y="1936461"/>
            <a:ext cx="7594247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610"/>
              </a:lnSpc>
            </a:pPr>
            <a:r>
              <a:rPr lang="en-US" sz="5100">
                <a:solidFill>
                  <a:srgbClr val="000000"/>
                </a:solidFill>
                <a:latin typeface="Open Sauce"/>
              </a:rPr>
              <a:t>Project Management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54503" y="6091544"/>
            <a:ext cx="3364203" cy="2316146"/>
            <a:chOff x="0" y="0"/>
            <a:chExt cx="4485604" cy="30881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11719"/>
              <a:ext cx="4485604" cy="227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764"/>
                </a:lnSpc>
              </a:pPr>
              <a:r>
                <a:rPr lang="en-US" sz="2303">
                  <a:solidFill>
                    <a:srgbClr val="000000"/>
                  </a:solidFill>
                  <a:latin typeface="Open Sauce"/>
                </a:rPr>
                <a:t>Assisting in project coordination, tracking progress, and ensuring tasks are completed within deadlines.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0" y="31750"/>
              <a:ext cx="1968764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AutoShape 7" id="7"/>
          <p:cNvSpPr/>
          <p:nvPr/>
        </p:nvSpPr>
        <p:spPr>
          <a:xfrm rot="0">
            <a:off x="7102427" y="8108349"/>
            <a:ext cx="11185573" cy="299341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471150" y="-1106859"/>
            <a:ext cx="12500768" cy="12500718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9999" t="0" r="-12307" b="0"/>
              </a:stretch>
            </a:blipFill>
          </p:spPr>
        </p:sp>
      </p:grpSp>
      <p:sp>
        <p:nvSpPr>
          <p:cNvPr name="AutoShape 5" id="5"/>
          <p:cNvSpPr/>
          <p:nvPr/>
        </p:nvSpPr>
        <p:spPr>
          <a:xfrm rot="-5400000">
            <a:off x="546454" y="7751947"/>
            <a:ext cx="98354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35726" y="6901999"/>
            <a:ext cx="7547247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Handling customer inquiries, resolving issues, and providing excellent customer service.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772897"/>
            <a:ext cx="7854272" cy="315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2480"/>
              </a:lnSpc>
            </a:pPr>
            <a:r>
              <a:rPr lang="en-US" sz="10400">
                <a:solidFill>
                  <a:srgbClr val="000000"/>
                </a:solidFill>
                <a:latin typeface="Open Sauce"/>
              </a:rPr>
              <a:t>Customer Support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08640" y="1163920"/>
            <a:ext cx="7959160" cy="795916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31007" t="0" r="-28682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948476" y="1163920"/>
            <a:ext cx="10595988" cy="7959160"/>
            <a:chOff x="0" y="0"/>
            <a:chExt cx="2790713" cy="20962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90713" cy="2096240"/>
            </a:xfrm>
            <a:custGeom>
              <a:avLst/>
              <a:gdLst/>
              <a:ahLst/>
              <a:cxnLst/>
              <a:rect r="r" b="b" t="t" l="l"/>
              <a:pathLst>
                <a:path h="2096240" w="2790713">
                  <a:moveTo>
                    <a:pt x="18266" y="0"/>
                  </a:moveTo>
                  <a:lnTo>
                    <a:pt x="2772447" y="0"/>
                  </a:lnTo>
                  <a:cubicBezTo>
                    <a:pt x="2782535" y="0"/>
                    <a:pt x="2790713" y="8178"/>
                    <a:pt x="2790713" y="18266"/>
                  </a:cubicBezTo>
                  <a:lnTo>
                    <a:pt x="2790713" y="2077974"/>
                  </a:lnTo>
                  <a:cubicBezTo>
                    <a:pt x="2790713" y="2082818"/>
                    <a:pt x="2788788" y="2087464"/>
                    <a:pt x="2785363" y="2090890"/>
                  </a:cubicBezTo>
                  <a:cubicBezTo>
                    <a:pt x="2781937" y="2094315"/>
                    <a:pt x="2777291" y="2096240"/>
                    <a:pt x="2772447" y="2096240"/>
                  </a:cubicBezTo>
                  <a:lnTo>
                    <a:pt x="18266" y="2096240"/>
                  </a:lnTo>
                  <a:cubicBezTo>
                    <a:pt x="8178" y="2096240"/>
                    <a:pt x="0" y="2088062"/>
                    <a:pt x="0" y="2077974"/>
                  </a:cubicBezTo>
                  <a:lnTo>
                    <a:pt x="0" y="18266"/>
                  </a:lnTo>
                  <a:cubicBezTo>
                    <a:pt x="0" y="8178"/>
                    <a:pt x="8178" y="0"/>
                    <a:pt x="182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790713" cy="21629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604500" y="2499296"/>
            <a:ext cx="5532090" cy="3272827"/>
            <a:chOff x="0" y="0"/>
            <a:chExt cx="7376120" cy="436377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627838"/>
              <a:ext cx="7376120" cy="1735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85"/>
                </a:lnSpc>
                <a:spcBef>
                  <a:spcPct val="0"/>
                </a:spcBef>
              </a:pPr>
              <a:r>
                <a:rPr lang="en-US" sz="2390">
                  <a:solidFill>
                    <a:srgbClr val="000000"/>
                  </a:solidFill>
                  <a:latin typeface="Open Sauce"/>
                </a:rPr>
                <a:t>Creating and scheduling social media posts, monitoring engagement, and maintaining an online presence.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0"/>
              <a:ext cx="7376120" cy="2387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109"/>
                </a:lnSpc>
                <a:spcBef>
                  <a:spcPct val="0"/>
                </a:spcBef>
              </a:pPr>
              <a:r>
                <a:rPr lang="en-US" sz="5925">
                  <a:solidFill>
                    <a:srgbClr val="000000"/>
                  </a:solidFill>
                  <a:latin typeface="Open Sauce"/>
                </a:rPr>
                <a:t>Social Media Management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990242"/>
            <a:ext cx="10670624" cy="6306515"/>
            <a:chOff x="0" y="0"/>
            <a:chExt cx="107442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442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0744200">
                  <a:moveTo>
                    <a:pt x="5372100" y="0"/>
                  </a:moveTo>
                  <a:cubicBezTo>
                    <a:pt x="8338820" y="0"/>
                    <a:pt x="10744200" y="1421130"/>
                    <a:pt x="10744200" y="3175000"/>
                  </a:cubicBezTo>
                  <a:cubicBezTo>
                    <a:pt x="10744200" y="4928870"/>
                    <a:pt x="8338820" y="6350000"/>
                    <a:pt x="5372100" y="6350000"/>
                  </a:cubicBezTo>
                  <a:cubicBezTo>
                    <a:pt x="2405380" y="6350000"/>
                    <a:pt x="0" y="4928870"/>
                    <a:pt x="0" y="3175000"/>
                  </a:cubicBezTo>
                  <a:cubicBezTo>
                    <a:pt x="0" y="1421130"/>
                    <a:pt x="2405380" y="0"/>
                    <a:pt x="5372100" y="0"/>
                  </a:cubicBezTo>
                  <a:close/>
                </a:path>
              </a:pathLst>
            </a:custGeom>
            <a:blipFill>
              <a:blip r:embed="rId4"/>
              <a:stretch>
                <a:fillRect l="-12020" t="0" r="-67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810642" y="2701782"/>
            <a:ext cx="4448658" cy="4883436"/>
            <a:chOff x="0" y="0"/>
            <a:chExt cx="5931545" cy="651124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5931545" cy="2752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319"/>
                </a:lnSpc>
              </a:pPr>
              <a:r>
                <a:rPr lang="en-US" sz="6399">
                  <a:solidFill>
                    <a:srgbClr val="000000"/>
                  </a:solidFill>
                  <a:latin typeface="Open Sauce"/>
                </a:rPr>
                <a:t>Content Creation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072848"/>
              <a:ext cx="4997717" cy="243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Open Sauce"/>
                </a:rPr>
                <a:t>Drafting emails, reports, blog posts, or other content as required by the client or employer.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0" y="3417337"/>
              <a:ext cx="1302316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4739" y="420319"/>
            <a:ext cx="10442086" cy="9327922"/>
          </a:xfrm>
          <a:custGeom>
            <a:avLst/>
            <a:gdLst/>
            <a:ahLst/>
            <a:cxnLst/>
            <a:rect r="r" b="b" t="t" l="l"/>
            <a:pathLst>
              <a:path h="9327922" w="10442086">
                <a:moveTo>
                  <a:pt x="0" y="0"/>
                </a:moveTo>
                <a:lnTo>
                  <a:pt x="10442086" y="0"/>
                </a:lnTo>
                <a:lnTo>
                  <a:pt x="10442086" y="9327922"/>
                </a:lnTo>
                <a:lnTo>
                  <a:pt x="0" y="93279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134" t="0" r="-1619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509523" y="1028700"/>
            <a:ext cx="5749777" cy="5767383"/>
            <a:chOff x="0" y="0"/>
            <a:chExt cx="7666369" cy="76898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7666369" cy="4305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478"/>
                </a:lnSpc>
                <a:spcBef>
                  <a:spcPct val="0"/>
                </a:spcBef>
              </a:pPr>
              <a:r>
                <a:rPr lang="en-US" sz="7065">
                  <a:solidFill>
                    <a:srgbClr val="000000"/>
                  </a:solidFill>
                  <a:latin typeface="Open Sauce"/>
                </a:rPr>
                <a:t>Bookkeeping and Financial Tasks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672536"/>
              <a:ext cx="6123739" cy="3017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Open Sauce"/>
                </a:rPr>
                <a:t>Managing invoices, tracking expenses, and handling basic financial tasks.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471716" y="6629528"/>
            <a:ext cx="6349438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"/>
              </a:rPr>
              <a:t>Providing basic technical assistance for tools, software, or platforms used in the virtual work environment.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1270241"/>
            <a:ext cx="7998718" cy="7988059"/>
            <a:chOff x="0" y="0"/>
            <a:chExt cx="6671310" cy="66624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71310" cy="6662420"/>
            </a:xfrm>
            <a:custGeom>
              <a:avLst/>
              <a:gdLst/>
              <a:ahLst/>
              <a:cxnLst/>
              <a:rect r="r" b="b" t="t" l="l"/>
              <a:pathLst>
                <a:path h="6662420" w="6671310">
                  <a:moveTo>
                    <a:pt x="3340100" y="3331210"/>
                  </a:moveTo>
                  <a:lnTo>
                    <a:pt x="3329940" y="3331210"/>
                  </a:lnTo>
                  <a:lnTo>
                    <a:pt x="3329940" y="0"/>
                  </a:lnTo>
                  <a:cubicBezTo>
                    <a:pt x="1490980" y="0"/>
                    <a:pt x="0" y="1490980"/>
                    <a:pt x="0" y="3331210"/>
                  </a:cubicBezTo>
                  <a:cubicBezTo>
                    <a:pt x="0" y="5171440"/>
                    <a:pt x="1490980" y="6662420"/>
                    <a:pt x="3331210" y="6662420"/>
                  </a:cubicBezTo>
                  <a:lnTo>
                    <a:pt x="3340100" y="6662420"/>
                  </a:lnTo>
                  <a:cubicBezTo>
                    <a:pt x="5180330" y="6662420"/>
                    <a:pt x="6671310" y="5171440"/>
                    <a:pt x="6671310" y="3331210"/>
                  </a:cubicBezTo>
                  <a:lnTo>
                    <a:pt x="3340100" y="3331210"/>
                  </a:lnTo>
                  <a:close/>
                </a:path>
              </a:pathLst>
            </a:custGeom>
            <a:blipFill>
              <a:blip r:embed="rId4"/>
              <a:stretch>
                <a:fillRect l="-12040" t="0" r="-2111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965030" y="1998957"/>
            <a:ext cx="10087402" cy="121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49"/>
              </a:lnSpc>
            </a:pPr>
            <a:r>
              <a:rPr lang="en-US" sz="8499">
                <a:solidFill>
                  <a:srgbClr val="000000"/>
                </a:solidFill>
                <a:latin typeface="Open Sauce"/>
              </a:rPr>
              <a:t>Technical Support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471150" y="-1106859"/>
            <a:ext cx="12500768" cy="12500718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0327" t="0" r="-47540" b="0"/>
              </a:stretch>
            </a:blipFill>
          </p:spPr>
        </p:sp>
      </p:grpSp>
      <p:sp>
        <p:nvSpPr>
          <p:cNvPr name="AutoShape 6" id="6"/>
          <p:cNvSpPr/>
          <p:nvPr/>
        </p:nvSpPr>
        <p:spPr>
          <a:xfrm flipV="true">
            <a:off x="1038225" y="5454051"/>
            <a:ext cx="0" cy="983543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82213" y="5086350"/>
            <a:ext cx="7547247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Coordinating and organizing virtual or physical events, conferences, or meetings.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788369" y="-128080"/>
            <a:ext cx="12259489" cy="10543161"/>
            <a:chOff x="0" y="0"/>
            <a:chExt cx="6350000" cy="5461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9563" y="32385"/>
              <a:ext cx="6230874" cy="5396230"/>
            </a:xfrm>
            <a:custGeom>
              <a:avLst/>
              <a:gdLst/>
              <a:ahLst/>
              <a:cxnLst/>
              <a:rect r="r" b="b" t="t" l="l"/>
              <a:pathLst>
                <a:path h="5396230" w="6230874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4"/>
              <a:stretch>
                <a:fillRect l="-1154" t="0" r="-1038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61771" y="4474032"/>
            <a:ext cx="761826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 u="none">
                <a:solidFill>
                  <a:srgbClr val="000000"/>
                </a:solidFill>
                <a:latin typeface="Open Sauce"/>
              </a:rPr>
              <a:t>Task Prioritization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1771" y="5812968"/>
            <a:ext cx="7618261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Open Sauce"/>
              </a:rPr>
              <a:t>Prioritizing tasks based on urgency and importance to ensure efficient time management.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990242"/>
            <a:ext cx="10670624" cy="6306515"/>
            <a:chOff x="0" y="0"/>
            <a:chExt cx="107442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442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0744200">
                  <a:moveTo>
                    <a:pt x="5372100" y="0"/>
                  </a:moveTo>
                  <a:cubicBezTo>
                    <a:pt x="8338820" y="0"/>
                    <a:pt x="10744200" y="1421130"/>
                    <a:pt x="10744200" y="3175000"/>
                  </a:cubicBezTo>
                  <a:cubicBezTo>
                    <a:pt x="10744200" y="4928870"/>
                    <a:pt x="8338820" y="6350000"/>
                    <a:pt x="5372100" y="6350000"/>
                  </a:cubicBezTo>
                  <a:cubicBezTo>
                    <a:pt x="2405380" y="6350000"/>
                    <a:pt x="0" y="4928870"/>
                    <a:pt x="0" y="3175000"/>
                  </a:cubicBezTo>
                  <a:cubicBezTo>
                    <a:pt x="0" y="1421130"/>
                    <a:pt x="2405380" y="0"/>
                    <a:pt x="53721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47000" r="0" b="-2220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810642" y="2235057"/>
            <a:ext cx="4448658" cy="5816886"/>
            <a:chOff x="0" y="0"/>
            <a:chExt cx="5931545" cy="775584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5931545" cy="2752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319"/>
                </a:lnSpc>
              </a:pPr>
              <a:r>
                <a:rPr lang="en-US" sz="6399">
                  <a:solidFill>
                    <a:srgbClr val="000000"/>
                  </a:solidFill>
                  <a:latin typeface="Open Sauce"/>
                </a:rPr>
                <a:t>Ad Hoc Support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072848"/>
              <a:ext cx="4997717" cy="3683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Open Sauce"/>
                </a:rPr>
                <a:t>Offering additional assistance as needed, adapting to new tasks or challenges that arise in the virtual work setting.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0" y="3417337"/>
              <a:ext cx="1302316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2100" y="1527873"/>
            <a:ext cx="14513840" cy="3202851"/>
            <a:chOff x="0" y="0"/>
            <a:chExt cx="19351787" cy="42704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9351787" cy="1524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000"/>
                </a:lnSpc>
              </a:pPr>
              <a:r>
                <a:rPr lang="en-US" sz="7500">
                  <a:solidFill>
                    <a:srgbClr val="E49000"/>
                  </a:solidFill>
                  <a:latin typeface="Open Sauce Semi-Bold"/>
                </a:rPr>
                <a:t>Objectives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171793"/>
              <a:ext cx="19351787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You will gain insights into the role of a virtual assistant, understanding its responsibilities, skills required, and potential challenges.</a:t>
              </a:r>
            </a:p>
            <a:p>
              <a:pPr algn="l" marL="0" indent="0" lvl="0">
                <a:lnSpc>
                  <a:spcPts val="42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  <p:transition spd="fast">
    <p:push dir="l"/>
  </p:transition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700000">
            <a:off x="-1017791" y="-974560"/>
            <a:ext cx="8522941" cy="17874064"/>
          </a:xfrm>
          <a:prstGeom prst="rect">
            <a:avLst/>
          </a:prstGeom>
          <a:solidFill>
            <a:srgbClr val="E49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05355" y="1907308"/>
            <a:ext cx="6718725" cy="5741207"/>
            <a:chOff x="0" y="0"/>
            <a:chExt cx="8958300" cy="765494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7129799"/>
              <a:ext cx="8958300" cy="525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8958300" cy="6390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262"/>
                </a:lnSpc>
              </a:pPr>
              <a:r>
                <a:rPr lang="en-US" sz="9262">
                  <a:solidFill>
                    <a:srgbClr val="000000"/>
                  </a:solidFill>
                  <a:latin typeface="Open Sauce"/>
                </a:rPr>
                <a:t>Skills Needed As A Virtual Assistant 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28700" y="1866751"/>
            <a:ext cx="8114308" cy="6676105"/>
            <a:chOff x="0" y="0"/>
            <a:chExt cx="6184570" cy="50883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0" t="-10771" r="0" b="-10771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98061" y="3469383"/>
            <a:ext cx="3004269" cy="2872833"/>
          </a:xfrm>
          <a:custGeom>
            <a:avLst/>
            <a:gdLst/>
            <a:ahLst/>
            <a:cxnLst/>
            <a:rect r="r" b="b" t="t" l="l"/>
            <a:pathLst>
              <a:path h="2872833" w="3004269">
                <a:moveTo>
                  <a:pt x="0" y="0"/>
                </a:moveTo>
                <a:lnTo>
                  <a:pt x="3004270" y="0"/>
                </a:lnTo>
                <a:lnTo>
                  <a:pt x="3004270" y="2872832"/>
                </a:lnTo>
                <a:lnTo>
                  <a:pt x="0" y="2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20756" y="3670298"/>
            <a:ext cx="2581787" cy="2946405"/>
          </a:xfrm>
          <a:custGeom>
            <a:avLst/>
            <a:gdLst/>
            <a:ahLst/>
            <a:cxnLst/>
            <a:rect r="r" b="b" t="t" l="l"/>
            <a:pathLst>
              <a:path h="2946405" w="2581787">
                <a:moveTo>
                  <a:pt x="0" y="0"/>
                </a:moveTo>
                <a:lnTo>
                  <a:pt x="2581787" y="0"/>
                </a:lnTo>
                <a:lnTo>
                  <a:pt x="2581787" y="2946404"/>
                </a:lnTo>
                <a:lnTo>
                  <a:pt x="0" y="2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20968" y="3777796"/>
            <a:ext cx="3984116" cy="2256006"/>
          </a:xfrm>
          <a:custGeom>
            <a:avLst/>
            <a:gdLst/>
            <a:ahLst/>
            <a:cxnLst/>
            <a:rect r="r" b="b" t="t" l="l"/>
            <a:pathLst>
              <a:path h="2256006" w="3984116">
                <a:moveTo>
                  <a:pt x="0" y="0"/>
                </a:moveTo>
                <a:lnTo>
                  <a:pt x="3984116" y="0"/>
                </a:lnTo>
                <a:lnTo>
                  <a:pt x="3984116" y="2256006"/>
                </a:lnTo>
                <a:lnTo>
                  <a:pt x="0" y="2256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00041" y="6829425"/>
            <a:ext cx="298221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Communication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96029" y="6829425"/>
            <a:ext cx="243081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Organization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73188" y="6829425"/>
            <a:ext cx="28796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Tech Savviness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74863" y="3955406"/>
            <a:ext cx="3698127" cy="2808261"/>
          </a:xfrm>
          <a:custGeom>
            <a:avLst/>
            <a:gdLst/>
            <a:ahLst/>
            <a:cxnLst/>
            <a:rect r="r" b="b" t="t" l="l"/>
            <a:pathLst>
              <a:path h="2808261" w="3698127">
                <a:moveTo>
                  <a:pt x="0" y="0"/>
                </a:moveTo>
                <a:lnTo>
                  <a:pt x="3698127" y="0"/>
                </a:lnTo>
                <a:lnTo>
                  <a:pt x="3698127" y="2808261"/>
                </a:lnTo>
                <a:lnTo>
                  <a:pt x="0" y="2808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000"/>
            </a:blip>
            <a:stretch>
              <a:fillRect l="-27675" t="0" r="-2439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70293" y="3955406"/>
            <a:ext cx="4228323" cy="2818882"/>
          </a:xfrm>
          <a:custGeom>
            <a:avLst/>
            <a:gdLst/>
            <a:ahLst/>
            <a:cxnLst/>
            <a:rect r="r" b="b" t="t" l="l"/>
            <a:pathLst>
              <a:path h="2818882" w="4228323">
                <a:moveTo>
                  <a:pt x="0" y="0"/>
                </a:moveTo>
                <a:lnTo>
                  <a:pt x="4228323" y="0"/>
                </a:lnTo>
                <a:lnTo>
                  <a:pt x="4228323" y="2818882"/>
                </a:lnTo>
                <a:lnTo>
                  <a:pt x="0" y="2818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46341" y="4166132"/>
            <a:ext cx="4263382" cy="2397430"/>
          </a:xfrm>
          <a:custGeom>
            <a:avLst/>
            <a:gdLst/>
            <a:ahLst/>
            <a:cxnLst/>
            <a:rect r="r" b="b" t="t" l="l"/>
            <a:pathLst>
              <a:path h="2397430" w="4263382">
                <a:moveTo>
                  <a:pt x="0" y="0"/>
                </a:moveTo>
                <a:lnTo>
                  <a:pt x="4263382" y="0"/>
                </a:lnTo>
                <a:lnTo>
                  <a:pt x="426338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61602" y="7631193"/>
            <a:ext cx="354642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Time Management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24810" y="7631193"/>
            <a:ext cx="311928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Problem Solving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74263" y="7631193"/>
            <a:ext cx="229746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Adaptability 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44785"/>
            <a:ext cx="1200242" cy="2397430"/>
          </a:xfrm>
          <a:custGeom>
            <a:avLst/>
            <a:gdLst/>
            <a:ahLst/>
            <a:cxnLst/>
            <a:rect r="r" b="b" t="t" l="l"/>
            <a:pathLst>
              <a:path h="2397430" w="1200242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74863" y="3955406"/>
            <a:ext cx="3698127" cy="2808261"/>
          </a:xfrm>
          <a:custGeom>
            <a:avLst/>
            <a:gdLst/>
            <a:ahLst/>
            <a:cxnLst/>
            <a:rect r="r" b="b" t="t" l="l"/>
            <a:pathLst>
              <a:path h="2808261" w="3698127">
                <a:moveTo>
                  <a:pt x="0" y="0"/>
                </a:moveTo>
                <a:lnTo>
                  <a:pt x="3698127" y="0"/>
                </a:lnTo>
                <a:lnTo>
                  <a:pt x="3698127" y="2808261"/>
                </a:lnTo>
                <a:lnTo>
                  <a:pt x="0" y="2808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000"/>
            </a:blip>
            <a:stretch>
              <a:fillRect l="0" t="-15843" r="0" b="-1584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70293" y="3955406"/>
            <a:ext cx="4228323" cy="2818882"/>
          </a:xfrm>
          <a:custGeom>
            <a:avLst/>
            <a:gdLst/>
            <a:ahLst/>
            <a:cxnLst/>
            <a:rect r="r" b="b" t="t" l="l"/>
            <a:pathLst>
              <a:path h="2818882" w="4228323">
                <a:moveTo>
                  <a:pt x="0" y="0"/>
                </a:moveTo>
                <a:lnTo>
                  <a:pt x="4228323" y="0"/>
                </a:lnTo>
                <a:lnTo>
                  <a:pt x="4228323" y="2818882"/>
                </a:lnTo>
                <a:lnTo>
                  <a:pt x="0" y="2818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686" r="0" b="-668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46341" y="4166132"/>
            <a:ext cx="4263382" cy="2397430"/>
          </a:xfrm>
          <a:custGeom>
            <a:avLst/>
            <a:gdLst/>
            <a:ahLst/>
            <a:cxnLst/>
            <a:rect r="r" b="b" t="t" l="l"/>
            <a:pathLst>
              <a:path h="2397430" w="4263382">
                <a:moveTo>
                  <a:pt x="0" y="0"/>
                </a:moveTo>
                <a:lnTo>
                  <a:pt x="4263382" y="0"/>
                </a:lnTo>
                <a:lnTo>
                  <a:pt x="426338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8" t="0" r="-208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07738" y="7631193"/>
            <a:ext cx="345415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Attention to Detail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74493" y="7631193"/>
            <a:ext cx="341992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Customer Service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512735" y="7631193"/>
            <a:ext cx="222051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Multitasking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215857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7" y="0"/>
                </a:lnTo>
                <a:lnTo>
                  <a:pt x="769167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85277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7" y="0"/>
                </a:lnTo>
                <a:lnTo>
                  <a:pt x="769167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62950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8" y="0"/>
                </a:lnTo>
                <a:lnTo>
                  <a:pt x="769168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43050" y="1442148"/>
            <a:ext cx="13422789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43"/>
              </a:lnSpc>
            </a:pPr>
            <a:r>
              <a:rPr lang="en-US" sz="5869">
                <a:solidFill>
                  <a:srgbClr val="E49000"/>
                </a:solidFill>
                <a:latin typeface="Open Sauce Semi-Bold"/>
              </a:rPr>
              <a:t>Tools Required to be A Virtual Assistant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3050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PROJECT MANAGEMENT SOFTWARE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81145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COMMUNICATION PLATFORMS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19891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CALENDAR AND SCHEDULING APPS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2724" y="6537195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CLOUD STORAGE SERVICES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80819" y="6537195"/>
            <a:ext cx="365757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VIRTUAL MEETING TOOLS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19565" y="6537195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DOCUMENT EDITING SOFTWARE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3050" y="8237408"/>
            <a:ext cx="365757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PASSWORD MANAGERS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05298" y="3557588"/>
            <a:ext cx="6262845" cy="317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 Bold"/>
              </a:rPr>
              <a:t>QUALITIES OF A VIRTUAL ASSISTANT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517697" y="1337728"/>
            <a:ext cx="7020887" cy="7611543"/>
            <a:chOff x="0" y="0"/>
            <a:chExt cx="585724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5724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857240">
                  <a:moveTo>
                    <a:pt x="2928620" y="0"/>
                  </a:move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19875" t="0" r="-15640" b="0"/>
              </a:stretch>
            </a:blipFill>
          </p:spPr>
        </p:sp>
      </p:grpSp>
    </p:spTree>
  </p:cSld>
  <p:clrMapOvr>
    <a:masterClrMapping/>
  </p:clrMapOvr>
  <p:transition spd="fast">
    <p:push dir="l"/>
  </p:transition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1792972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</a:rPr>
                <a:t>Reliable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77384" y="3738540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Proactive Attitude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23221" y="5802881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</a:rPr>
                <a:t>Confidentiality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1792972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Professionalism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291076" y="3738540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Self-Motivation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9144000" y="5802881"/>
            <a:ext cx="7386638" cy="1127037"/>
            <a:chOff x="0" y="0"/>
            <a:chExt cx="9848850" cy="1502715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Continuous Learning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63210" y="7749067"/>
            <a:ext cx="7386638" cy="1127037"/>
            <a:chOff x="0" y="0"/>
            <a:chExt cx="9848850" cy="1502715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Continuous Learning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144000" y="7749067"/>
            <a:ext cx="7386638" cy="1127037"/>
            <a:chOff x="0" y="0"/>
            <a:chExt cx="9848850" cy="1502715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42" id="42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Continuous Learning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778109"/>
            <a:ext cx="8367994" cy="8730782"/>
            <a:chOff x="0" y="0"/>
            <a:chExt cx="2830655" cy="295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0655" cy="2953376"/>
            </a:xfrm>
            <a:custGeom>
              <a:avLst/>
              <a:gdLst/>
              <a:ahLst/>
              <a:cxnLst/>
              <a:rect r="r" b="b" t="t" l="l"/>
              <a:pathLst>
                <a:path h="2953376" w="2830655">
                  <a:moveTo>
                    <a:pt x="0" y="0"/>
                  </a:moveTo>
                  <a:lnTo>
                    <a:pt x="2830655" y="0"/>
                  </a:lnTo>
                  <a:lnTo>
                    <a:pt x="2830655" y="2953376"/>
                  </a:lnTo>
                  <a:lnTo>
                    <a:pt x="0" y="2953376"/>
                  </a:lnTo>
                  <a:close/>
                </a:path>
              </a:pathLst>
            </a:custGeom>
            <a:solidFill>
              <a:srgbClr val="FFC075">
                <a:alpha val="19608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8423" y="4136517"/>
            <a:ext cx="6079148" cy="189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43"/>
              </a:lnSpc>
              <a:spcBef>
                <a:spcPct val="0"/>
              </a:spcBef>
            </a:pPr>
            <a:r>
              <a:rPr lang="en-US" sz="5459">
                <a:solidFill>
                  <a:srgbClr val="000000"/>
                </a:solidFill>
                <a:latin typeface="Open Sauce Bold"/>
              </a:rPr>
              <a:t>REMOTE WORK BEST PRACTICES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76006" y="778109"/>
            <a:ext cx="8367994" cy="8730782"/>
          </a:xfrm>
          <a:custGeom>
            <a:avLst/>
            <a:gdLst/>
            <a:ahLst/>
            <a:cxnLst/>
            <a:rect r="r" b="b" t="t" l="l"/>
            <a:pathLst>
              <a:path h="8730782" w="8367994">
                <a:moveTo>
                  <a:pt x="0" y="0"/>
                </a:moveTo>
                <a:lnTo>
                  <a:pt x="8367994" y="0"/>
                </a:lnTo>
                <a:lnTo>
                  <a:pt x="8367994" y="8730782"/>
                </a:lnTo>
                <a:lnTo>
                  <a:pt x="0" y="8730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33" t="0" r="-58159" b="0"/>
            </a:stretch>
          </a:blipFill>
        </p:spPr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Establish a Dedicated Workspace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Set Clear Work Hours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Use Reliable Technology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Regular Communication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8152" y="5713855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Task Management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5467015" y="7932372"/>
            <a:ext cx="1792285" cy="1241565"/>
          </a:xfrm>
          <a:custGeom>
            <a:avLst/>
            <a:gdLst/>
            <a:ahLst/>
            <a:cxnLst/>
            <a:rect r="r" b="b" t="t" l="l"/>
            <a:pathLst>
              <a:path h="1241565" w="1792285">
                <a:moveTo>
                  <a:pt x="0" y="0"/>
                </a:moveTo>
                <a:lnTo>
                  <a:pt x="1792285" y="0"/>
                </a:lnTo>
                <a:lnTo>
                  <a:pt x="1792285" y="1241565"/>
                </a:lnTo>
                <a:lnTo>
                  <a:pt x="0" y="1241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10 Remote Work Best Practices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Take Breaks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Dress Professionally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Define Boundaries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Regularly Check-In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8152" y="5713855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Self-Care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10 Remote Work Best Practices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215857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7" y="0"/>
                </a:lnTo>
                <a:lnTo>
                  <a:pt x="769167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85277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7" y="0"/>
                </a:lnTo>
                <a:lnTo>
                  <a:pt x="769167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62950" y="3605164"/>
            <a:ext cx="769168" cy="769168"/>
          </a:xfrm>
          <a:custGeom>
            <a:avLst/>
            <a:gdLst/>
            <a:ahLst/>
            <a:cxnLst/>
            <a:rect r="r" b="b" t="t" l="l"/>
            <a:pathLst>
              <a:path h="769168" w="769168">
                <a:moveTo>
                  <a:pt x="0" y="0"/>
                </a:moveTo>
                <a:lnTo>
                  <a:pt x="769168" y="0"/>
                </a:lnTo>
                <a:lnTo>
                  <a:pt x="769168" y="769168"/>
                </a:lnTo>
                <a:lnTo>
                  <a:pt x="0" y="76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43050" y="1442148"/>
            <a:ext cx="13422789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43"/>
              </a:lnSpc>
            </a:pPr>
            <a:r>
              <a:rPr lang="en-US" sz="5869">
                <a:solidFill>
                  <a:srgbClr val="E49000"/>
                </a:solidFill>
                <a:latin typeface="Open Sauce Semi-Bold"/>
              </a:rPr>
              <a:t>Introduction to </a:t>
            </a:r>
            <a:r>
              <a:rPr lang="en-US" sz="5869">
                <a:solidFill>
                  <a:srgbClr val="E49000"/>
                </a:solidFill>
                <a:latin typeface="Open Sauce Semi-Bold"/>
              </a:rPr>
              <a:t>Virtual Assistant: A Comprehensive Overview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3050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WHO IS A 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VIRTUAL ASSISTANT?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81145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TYPES 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OF VIRTUAL ASSISTANTS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19891" y="483698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RESPONSIBILITIES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 OF VIRTUAL ASSISTANTS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2724" y="5970458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SKILLS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 NEEDED AS A  VIRTUAL ASSISTANT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80819" y="5970458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TOOLS REQUIRED TO BE A 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VIRTUAL ASSISTANT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19565" y="5970458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QUALITIES </a:t>
            </a:r>
            <a:r>
              <a:rPr lang="en-US" sz="2191">
                <a:solidFill>
                  <a:srgbClr val="000000"/>
                </a:solidFill>
                <a:latin typeface="Open Sauce Semi-Bold"/>
              </a:rPr>
              <a:t>OF VIRTUAL ASSISTANTS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2398" y="710393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REMOTE WORK BEST PRACTICES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80493" y="710393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BENEF OF A VIRT ASSISTANT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419239" y="7103933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BUILDING A VIRTUAL ASSISTANT CAREER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43050" y="8237408"/>
            <a:ext cx="3657571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629"/>
              </a:lnSpc>
            </a:pPr>
            <a:r>
              <a:rPr lang="en-US" sz="2191">
                <a:solidFill>
                  <a:srgbClr val="000000"/>
                </a:solidFill>
                <a:latin typeface="Open Sauce Semi-Bold"/>
              </a:rPr>
              <a:t>PROFESSIONALISM AND ETHICS</a:t>
            </a:r>
          </a:p>
        </p:txBody>
      </p:sp>
    </p:spTree>
  </p:cSld>
  <p:clrMapOvr>
    <a:masterClrMapping/>
  </p:clrMapOvr>
  <p:transition spd="fast">
    <p:push dir="l"/>
  </p:transition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57105" y="1495255"/>
            <a:ext cx="17602540" cy="7296490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383380" y="859147"/>
            <a:ext cx="5556288" cy="8568707"/>
          </a:xfrm>
          <a:custGeom>
            <a:avLst/>
            <a:gdLst/>
            <a:ahLst/>
            <a:cxnLst/>
            <a:rect r="r" b="b" t="t" l="l"/>
            <a:pathLst>
              <a:path h="8568707" w="5556288">
                <a:moveTo>
                  <a:pt x="0" y="0"/>
                </a:moveTo>
                <a:lnTo>
                  <a:pt x="5556288" y="0"/>
                </a:lnTo>
                <a:lnTo>
                  <a:pt x="5556288" y="8568706"/>
                </a:lnTo>
                <a:lnTo>
                  <a:pt x="0" y="856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686" t="0" r="-31083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78823" y="2753748"/>
            <a:ext cx="8441527" cy="4779505"/>
            <a:chOff x="0" y="0"/>
            <a:chExt cx="11255369" cy="637267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85725"/>
              <a:ext cx="11255369" cy="520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>
                  <a:solidFill>
                    <a:srgbClr val="FFFFFF"/>
                  </a:solidFill>
                  <a:latin typeface="Open Sauce Bold"/>
                </a:rPr>
                <a:t>CHALLENGES OF A VIRTUAL ASSISTANT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673538"/>
              <a:ext cx="11218609" cy="699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25"/>
                </a:lnSpc>
              </a:pPr>
              <a:r>
                <a:rPr lang="en-US" sz="3300">
                  <a:solidFill>
                    <a:srgbClr val="FFFFFF"/>
                  </a:solidFill>
                  <a:latin typeface="Open Sauce Bold"/>
                </a:rPr>
                <a:t>ADD MORE TEXT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935339" y="859147"/>
            <a:ext cx="647922" cy="646886"/>
            <a:chOff x="0" y="0"/>
            <a:chExt cx="6350000" cy="63398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6934820" y="8780449"/>
            <a:ext cx="647922" cy="646886"/>
            <a:chOff x="0" y="0"/>
            <a:chExt cx="6350000" cy="63398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10734939" y="859665"/>
            <a:ext cx="647922" cy="64688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10735458" y="8791745"/>
            <a:ext cx="647922" cy="646886"/>
            <a:chOff x="0" y="0"/>
            <a:chExt cx="6350000" cy="63398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85034" y="1189699"/>
            <a:ext cx="1233184" cy="1233184"/>
            <a:chOff x="0" y="0"/>
            <a:chExt cx="1644245" cy="16442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85034" y="2858303"/>
            <a:ext cx="1233184" cy="1233184"/>
            <a:chOff x="0" y="0"/>
            <a:chExt cx="1644245" cy="16442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FFFFF"/>
                  </a:solidFill>
                  <a:latin typeface="Open Sans"/>
                </a:rPr>
                <a:t>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285034" y="4526908"/>
            <a:ext cx="1233184" cy="1233184"/>
            <a:chOff x="0" y="0"/>
            <a:chExt cx="1644245" cy="16442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3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85034" y="6195513"/>
            <a:ext cx="1233184" cy="1233184"/>
            <a:chOff x="0" y="0"/>
            <a:chExt cx="1644245" cy="16442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FFFFF"/>
                  </a:solidFill>
                  <a:latin typeface="Open Sans"/>
                </a:rPr>
                <a:t>4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285034" y="7864118"/>
            <a:ext cx="1233184" cy="1233184"/>
            <a:chOff x="0" y="0"/>
            <a:chExt cx="1644245" cy="16442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5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401671" y="6816207"/>
            <a:ext cx="3687458" cy="1656004"/>
          </a:xfrm>
          <a:custGeom>
            <a:avLst/>
            <a:gdLst/>
            <a:ahLst/>
            <a:cxnLst/>
            <a:rect r="r" b="b" t="t" l="l"/>
            <a:pathLst>
              <a:path h="1656004" w="3687458">
                <a:moveTo>
                  <a:pt x="0" y="0"/>
                </a:moveTo>
                <a:lnTo>
                  <a:pt x="3687459" y="0"/>
                </a:lnTo>
                <a:lnTo>
                  <a:pt x="3687459" y="1656004"/>
                </a:lnTo>
                <a:lnTo>
                  <a:pt x="0" y="1656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01671" y="5558988"/>
            <a:ext cx="4373196" cy="3538313"/>
          </a:xfrm>
          <a:custGeom>
            <a:avLst/>
            <a:gdLst/>
            <a:ahLst/>
            <a:cxnLst/>
            <a:rect r="r" b="b" t="t" l="l"/>
            <a:pathLst>
              <a:path h="3538313" w="4373196">
                <a:moveTo>
                  <a:pt x="0" y="0"/>
                </a:moveTo>
                <a:lnTo>
                  <a:pt x="4373196" y="0"/>
                </a:lnTo>
                <a:lnTo>
                  <a:pt x="4373196" y="3538313"/>
                </a:lnTo>
                <a:lnTo>
                  <a:pt x="0" y="3538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49192" y="4956175"/>
            <a:ext cx="1678154" cy="1678154"/>
          </a:xfrm>
          <a:custGeom>
            <a:avLst/>
            <a:gdLst/>
            <a:ahLst/>
            <a:cxnLst/>
            <a:rect r="r" b="b" t="t" l="l"/>
            <a:pathLst>
              <a:path h="1678154" w="1678154">
                <a:moveTo>
                  <a:pt x="0" y="0"/>
                </a:moveTo>
                <a:lnTo>
                  <a:pt x="1678154" y="0"/>
                </a:lnTo>
                <a:lnTo>
                  <a:pt x="1678154" y="1678154"/>
                </a:lnTo>
                <a:lnTo>
                  <a:pt x="0" y="167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009677" y="157134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Communication Barriers</a:t>
            </a:r>
          </a:p>
        </p:txBody>
      </p:sp>
      <p:sp>
        <p:nvSpPr>
          <p:cNvPr name="Freeform 22" id="22" descr="Modern Bold Swiss Elements Blue Arrow"/>
          <p:cNvSpPr/>
          <p:nvPr/>
        </p:nvSpPr>
        <p:spPr>
          <a:xfrm flipH="false" flipV="false" rot="0">
            <a:off x="15467015" y="7932372"/>
            <a:ext cx="1792285" cy="1241565"/>
          </a:xfrm>
          <a:custGeom>
            <a:avLst/>
            <a:gdLst/>
            <a:ahLst/>
            <a:cxnLst/>
            <a:rect r="r" b="b" t="t" l="l"/>
            <a:pathLst>
              <a:path h="1241565" w="1792285">
                <a:moveTo>
                  <a:pt x="0" y="0"/>
                </a:moveTo>
                <a:lnTo>
                  <a:pt x="1792285" y="0"/>
                </a:lnTo>
                <a:lnTo>
                  <a:pt x="1792285" y="1241565"/>
                </a:lnTo>
                <a:lnTo>
                  <a:pt x="0" y="12415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009677" y="3239945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Isolation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09677" y="490855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Distractions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009677" y="6577155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Technology Issues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09677" y="824576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Time Zone Differences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85034" y="1189699"/>
            <a:ext cx="1233184" cy="1233184"/>
            <a:chOff x="0" y="0"/>
            <a:chExt cx="1644245" cy="16442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85034" y="2858303"/>
            <a:ext cx="1233184" cy="1233184"/>
            <a:chOff x="0" y="0"/>
            <a:chExt cx="1644245" cy="16442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FFFFF"/>
                  </a:solidFill>
                  <a:latin typeface="Open Sans"/>
                </a:rPr>
                <a:t>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285034" y="4526908"/>
            <a:ext cx="1233184" cy="1233184"/>
            <a:chOff x="0" y="0"/>
            <a:chExt cx="1644245" cy="16442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3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85034" y="6195513"/>
            <a:ext cx="1233184" cy="1233184"/>
            <a:chOff x="0" y="0"/>
            <a:chExt cx="1644245" cy="16442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FFFFF"/>
                  </a:solidFill>
                  <a:latin typeface="Open Sans"/>
                </a:rPr>
                <a:t>4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285034" y="7864118"/>
            <a:ext cx="1233184" cy="1233184"/>
            <a:chOff x="0" y="0"/>
            <a:chExt cx="1644245" cy="16442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44245" cy="1644245"/>
            </a:xfrm>
            <a:custGeom>
              <a:avLst/>
              <a:gdLst/>
              <a:ahLst/>
              <a:cxnLst/>
              <a:rect r="r" b="b" t="t" l="l"/>
              <a:pathLst>
                <a:path h="1644245" w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46439" y="482397"/>
              <a:ext cx="951368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397DC9"/>
                  </a:solidFill>
                  <a:latin typeface="Open Sans"/>
                </a:rPr>
                <a:t>5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401671" y="6816207"/>
            <a:ext cx="3687458" cy="1656004"/>
          </a:xfrm>
          <a:custGeom>
            <a:avLst/>
            <a:gdLst/>
            <a:ahLst/>
            <a:cxnLst/>
            <a:rect r="r" b="b" t="t" l="l"/>
            <a:pathLst>
              <a:path h="1656004" w="3687458">
                <a:moveTo>
                  <a:pt x="0" y="0"/>
                </a:moveTo>
                <a:lnTo>
                  <a:pt x="3687459" y="0"/>
                </a:lnTo>
                <a:lnTo>
                  <a:pt x="3687459" y="1656004"/>
                </a:lnTo>
                <a:lnTo>
                  <a:pt x="0" y="1656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01671" y="5558988"/>
            <a:ext cx="4373196" cy="3538313"/>
          </a:xfrm>
          <a:custGeom>
            <a:avLst/>
            <a:gdLst/>
            <a:ahLst/>
            <a:cxnLst/>
            <a:rect r="r" b="b" t="t" l="l"/>
            <a:pathLst>
              <a:path h="3538313" w="4373196">
                <a:moveTo>
                  <a:pt x="0" y="0"/>
                </a:moveTo>
                <a:lnTo>
                  <a:pt x="4373196" y="0"/>
                </a:lnTo>
                <a:lnTo>
                  <a:pt x="4373196" y="3538313"/>
                </a:lnTo>
                <a:lnTo>
                  <a:pt x="0" y="3538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49192" y="4956175"/>
            <a:ext cx="1678154" cy="1678154"/>
          </a:xfrm>
          <a:custGeom>
            <a:avLst/>
            <a:gdLst/>
            <a:ahLst/>
            <a:cxnLst/>
            <a:rect r="r" b="b" t="t" l="l"/>
            <a:pathLst>
              <a:path h="1678154" w="1678154">
                <a:moveTo>
                  <a:pt x="0" y="0"/>
                </a:moveTo>
                <a:lnTo>
                  <a:pt x="1678154" y="0"/>
                </a:lnTo>
                <a:lnTo>
                  <a:pt x="1678154" y="1678154"/>
                </a:lnTo>
                <a:lnTo>
                  <a:pt x="0" y="167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009677" y="157134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Security Concerns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09677" y="3239945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Lack of Supervision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009677" y="490855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Difficulty in Team Building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09677" y="6577155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Overworking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009677" y="8245760"/>
            <a:ext cx="683074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99"/>
              </a:lnSpc>
            </a:pPr>
            <a:r>
              <a:rPr lang="en-US" sz="2499">
                <a:solidFill>
                  <a:srgbClr val="397DC9"/>
                </a:solidFill>
                <a:latin typeface="Open Sans Bold"/>
              </a:rPr>
              <a:t>Dependency on Technology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57105" y="1495255"/>
            <a:ext cx="17602540" cy="729649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0" y="4086099"/>
            <a:ext cx="18288000" cy="6200901"/>
            <a:chOff x="0" y="0"/>
            <a:chExt cx="24384000" cy="826786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8267868"/>
              <a:chOff x="0" y="0"/>
              <a:chExt cx="4816593" cy="163315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1633159"/>
              </a:xfrm>
              <a:custGeom>
                <a:avLst/>
                <a:gdLst/>
                <a:ahLst/>
                <a:cxnLst/>
                <a:rect r="r" b="b" t="t" l="l"/>
                <a:pathLst>
                  <a:path h="1633159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33159"/>
                    </a:lnTo>
                    <a:lnTo>
                      <a:pt x="0" y="1633159"/>
                    </a:lnTo>
                    <a:close/>
                  </a:path>
                </a:pathLst>
              </a:custGeom>
              <a:solidFill>
                <a:srgbClr val="FFC075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16807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190072" y="3101790"/>
              <a:ext cx="14382079" cy="2712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7919"/>
                </a:lnSpc>
              </a:pPr>
              <a:r>
                <a:rPr lang="en-US" sz="7199">
                  <a:solidFill>
                    <a:srgbClr val="000000"/>
                  </a:solidFill>
                  <a:latin typeface="Open Sauce Bold"/>
                </a:rPr>
                <a:t>BENEFITS OF BEING A VIRTUAL ASSISTANT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770852"/>
            <a:ext cx="4172637" cy="8745296"/>
            <a:chOff x="0" y="0"/>
            <a:chExt cx="2858770" cy="59916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58770" cy="5991605"/>
            </a:xfrm>
            <a:custGeom>
              <a:avLst/>
              <a:gdLst/>
              <a:ahLst/>
              <a:cxnLst/>
              <a:rect r="r" b="b" t="t" l="l"/>
              <a:pathLst>
                <a:path h="5991605" w="2858770">
                  <a:moveTo>
                    <a:pt x="1827530" y="5991605"/>
                  </a:moveTo>
                  <a:lnTo>
                    <a:pt x="0" y="5991605"/>
                  </a:lnTo>
                  <a:lnTo>
                    <a:pt x="0" y="973816"/>
                  </a:lnTo>
                  <a:cubicBezTo>
                    <a:pt x="0" y="435339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017789"/>
                  </a:lnTo>
                  <a:cubicBezTo>
                    <a:pt x="2858770" y="5556266"/>
                    <a:pt x="2397760" y="5991605"/>
                    <a:pt x="1827530" y="5991605"/>
                  </a:cubicBezTo>
                  <a:close/>
                </a:path>
              </a:pathLst>
            </a:custGeom>
            <a:blipFill>
              <a:blip r:embed="rId2"/>
              <a:stretch>
                <a:fillRect l="-99875" t="0" r="-77556" b="-589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5196389" y="8855402"/>
            <a:ext cx="661275" cy="660217"/>
            <a:chOff x="0" y="0"/>
            <a:chExt cx="6350000" cy="63398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196918" y="770852"/>
            <a:ext cx="661275" cy="660217"/>
            <a:chOff x="0" y="0"/>
            <a:chExt cx="6350000" cy="63398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Flexibility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Remote Work Opportunities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Diverse Client Base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Autonomy and Independence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8152" y="5713855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Cost Savings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Benefits of Virtual Assistance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423978" y="7421917"/>
            <a:ext cx="7386638" cy="1127037"/>
            <a:chOff x="0" y="0"/>
            <a:chExt cx="9848850" cy="1502715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Skill Development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Global Networking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Entrepreneurial Opportunities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Work Variety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Reduced Commute Stress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8152" y="5713855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Increased Productivity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Benefits of Virtual Assistance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423978" y="7421917"/>
            <a:ext cx="7386638" cy="1127037"/>
            <a:chOff x="0" y="0"/>
            <a:chExt cx="9848850" cy="1502715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Environmental Impact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3542106" y="6096174"/>
            <a:ext cx="6538230" cy="6324252"/>
          </a:xfrm>
          <a:custGeom>
            <a:avLst/>
            <a:gdLst/>
            <a:ahLst/>
            <a:cxnLst/>
            <a:rect r="r" b="b" t="t" l="l"/>
            <a:pathLst>
              <a:path h="6324252" w="6538230">
                <a:moveTo>
                  <a:pt x="0" y="0"/>
                </a:moveTo>
                <a:lnTo>
                  <a:pt x="6538230" y="0"/>
                </a:lnTo>
                <a:lnTo>
                  <a:pt x="6538230" y="6324252"/>
                </a:lnTo>
                <a:lnTo>
                  <a:pt x="0" y="632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92929" y="6096174"/>
            <a:ext cx="478208" cy="477443"/>
            <a:chOff x="0" y="0"/>
            <a:chExt cx="6350000" cy="6339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625643" y="2915623"/>
            <a:ext cx="6633657" cy="6633657"/>
            <a:chOff x="0" y="0"/>
            <a:chExt cx="12700000" cy="1270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0828" t="0" r="-5192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15303" y="1337594"/>
            <a:ext cx="9006914" cy="4864016"/>
            <a:chOff x="0" y="0"/>
            <a:chExt cx="12009218" cy="648535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66675"/>
              <a:ext cx="12009218" cy="5388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888"/>
                </a:lnSpc>
              </a:pPr>
              <a:r>
                <a:rPr lang="en-US" sz="7171">
                  <a:solidFill>
                    <a:srgbClr val="000000"/>
                  </a:solidFill>
                  <a:latin typeface="Open Sauce Bold"/>
                </a:rPr>
                <a:t>BUILDING A VIRTUAL ASSISTANT CAREER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54046"/>
              <a:ext cx="12009218" cy="731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Open Sauce Bold"/>
                </a:rPr>
                <a:t>ADD MORE TEXT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499719" y="-2468942"/>
            <a:ext cx="4383483" cy="4255963"/>
          </a:xfrm>
          <a:custGeom>
            <a:avLst/>
            <a:gdLst/>
            <a:ahLst/>
            <a:cxnLst/>
            <a:rect r="r" b="b" t="t" l="l"/>
            <a:pathLst>
              <a:path h="4255963" w="4383483">
                <a:moveTo>
                  <a:pt x="0" y="0"/>
                </a:moveTo>
                <a:lnTo>
                  <a:pt x="4383483" y="0"/>
                </a:lnTo>
                <a:lnTo>
                  <a:pt x="4383483" y="4255963"/>
                </a:lnTo>
                <a:lnTo>
                  <a:pt x="0" y="425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Freelance Platforms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Networking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Specialized Virtual Assistant Agencies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Online Job Portals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8152" y="5713855"/>
            <a:ext cx="7386638" cy="1127037"/>
            <a:chOff x="0" y="0"/>
            <a:chExt cx="9848850" cy="150271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Entrepreneurial Approach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Building A Virtual Assistance Career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423978" y="7421917"/>
            <a:ext cx="7386638" cy="1127037"/>
            <a:chOff x="0" y="0"/>
            <a:chExt cx="9848850" cy="1502715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Remote Job Websites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bstract Halftone Elements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210" y="4001593"/>
            <a:ext cx="7386638" cy="1127037"/>
            <a:chOff x="0" y="0"/>
            <a:chExt cx="9848850" cy="1502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Industry-Specific Platforms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7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210" y="5713855"/>
            <a:ext cx="7386638" cy="1127037"/>
            <a:chOff x="0" y="0"/>
            <a:chExt cx="9848850" cy="15027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Social Media Platforms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8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63210" y="7426118"/>
            <a:ext cx="7386638" cy="1127037"/>
            <a:chOff x="0" y="0"/>
            <a:chExt cx="9848850" cy="150271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Local Businesses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9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38152" y="4001593"/>
            <a:ext cx="7386638" cy="1127037"/>
            <a:chOff x="0" y="0"/>
            <a:chExt cx="9848850" cy="15027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848850" cy="1502715"/>
              <a:chOff x="0" y="0"/>
              <a:chExt cx="12543703" cy="191389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254370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2543703">
                    <a:moveTo>
                      <a:pt x="12543703" y="956945"/>
                    </a:moveTo>
                    <a:cubicBezTo>
                      <a:pt x="12543703" y="1485392"/>
                      <a:pt x="12115332" y="1913890"/>
                      <a:pt x="11586758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1586758" y="0"/>
                    </a:lnTo>
                    <a:cubicBezTo>
                      <a:pt x="12115205" y="0"/>
                      <a:pt x="12543703" y="428371"/>
                      <a:pt x="12543703" y="956945"/>
                    </a:cubicBezTo>
                    <a:close/>
                  </a:path>
                </a:pathLst>
              </a:custGeom>
              <a:solidFill>
                <a:srgbClr val="E49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97375" y="502649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Skill Development Courses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7608" y="331199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10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08858" y="6012261"/>
            <a:ext cx="6445226" cy="530225"/>
            <a:chOff x="0" y="0"/>
            <a:chExt cx="8593635" cy="706967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1169767" y="104775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Increased Productivity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-66675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7016192">
            <a:off x="16060385" y="3118352"/>
            <a:ext cx="1528809" cy="1766481"/>
          </a:xfrm>
          <a:custGeom>
            <a:avLst/>
            <a:gdLst/>
            <a:ahLst/>
            <a:cxnLst/>
            <a:rect r="r" b="b" t="t" l="l"/>
            <a:pathLst>
              <a:path h="1766481" w="1528809">
                <a:moveTo>
                  <a:pt x="0" y="0"/>
                </a:moveTo>
                <a:lnTo>
                  <a:pt x="1528809" y="0"/>
                </a:lnTo>
                <a:lnTo>
                  <a:pt x="1528809" y="1766481"/>
                </a:lnTo>
                <a:lnTo>
                  <a:pt x="0" y="176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477384" y="1556313"/>
            <a:ext cx="15333231" cy="107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</a:pPr>
            <a:r>
              <a:rPr lang="en-US" sz="6300">
                <a:solidFill>
                  <a:srgbClr val="000000"/>
                </a:solidFill>
                <a:latin typeface="Open Sans Bold"/>
              </a:rPr>
              <a:t>Building A Virtual Assistance Career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894684" y="7720323"/>
            <a:ext cx="6445226" cy="530225"/>
            <a:chOff x="0" y="0"/>
            <a:chExt cx="8593635" cy="706967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169767" y="104775"/>
              <a:ext cx="742386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 Bold"/>
                </a:rPr>
                <a:t>Environmental Impact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-66675"/>
              <a:ext cx="971880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FFFFFF"/>
                  </a:solidFill>
                  <a:latin typeface="Open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9248775"/>
            <a:ext cx="11946524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494732" cy="375996"/>
          </a:xfrm>
          <a:custGeom>
            <a:avLst/>
            <a:gdLst/>
            <a:ahLst/>
            <a:cxnLst/>
            <a:rect r="r" b="b" t="t" l="l"/>
            <a:pathLst>
              <a:path h="375996" w="494732">
                <a:moveTo>
                  <a:pt x="0" y="0"/>
                </a:moveTo>
                <a:lnTo>
                  <a:pt x="494732" y="0"/>
                </a:lnTo>
                <a:lnTo>
                  <a:pt x="494732" y="375996"/>
                </a:lnTo>
                <a:lnTo>
                  <a:pt x="0" y="375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30193" y="0"/>
            <a:ext cx="4457807" cy="10287000"/>
          </a:xfrm>
          <a:custGeom>
            <a:avLst/>
            <a:gdLst/>
            <a:ahLst/>
            <a:cxnLst/>
            <a:rect r="r" b="b" t="t" l="l"/>
            <a:pathLst>
              <a:path h="10287000" w="4457807">
                <a:moveTo>
                  <a:pt x="0" y="0"/>
                </a:moveTo>
                <a:lnTo>
                  <a:pt x="4457807" y="0"/>
                </a:lnTo>
                <a:lnTo>
                  <a:pt x="44578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014" t="0" r="-9827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475987"/>
            <a:ext cx="11946524" cy="5404970"/>
            <a:chOff x="0" y="0"/>
            <a:chExt cx="15928699" cy="720662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23825"/>
              <a:ext cx="15928699" cy="6050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000000"/>
                  </a:solidFill>
                  <a:latin typeface="Open Sauce Bold"/>
                </a:rPr>
                <a:t>"VIRTUAL ASSISTANTS ARE THE FUTURE OF WORK, BUT HUMAN ASSISTANTS ARE THE PRESENT."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530352"/>
              <a:ext cx="15928699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Open Sauce"/>
                </a:rPr>
                <a:t>- John Brandon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2100" y="1527873"/>
            <a:ext cx="14513840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00"/>
              </a:lnSpc>
            </a:pPr>
            <a:r>
              <a:rPr lang="en-US" sz="7500">
                <a:solidFill>
                  <a:srgbClr val="E49000"/>
                </a:solidFill>
                <a:latin typeface="Open Sauce Semi-Bold"/>
              </a:rPr>
              <a:t>Who is a Virtual Assistant?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2100" y="3140050"/>
            <a:ext cx="14513840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A virtual assistant is an individual who provides administrative or support services remotely, utilizing technology to communicate and complete tasks.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AutoShape 4" id="4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751319">
            <a:off x="-4261500" y="2872817"/>
            <a:ext cx="24034089" cy="11161790"/>
          </a:xfrm>
          <a:prstGeom prst="rect">
            <a:avLst/>
          </a:prstGeom>
          <a:solidFill>
            <a:srgbClr val="E49000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D4D4D4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421469" y="3923704"/>
            <a:ext cx="9445063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</a:pPr>
            <a:r>
              <a:rPr lang="en-US" sz="6375">
                <a:solidFill>
                  <a:srgbClr val="000000"/>
                </a:solidFill>
                <a:latin typeface="Open Sauce"/>
              </a:rPr>
              <a:t>Types of Virtual Assistants</a:t>
            </a:r>
          </a:p>
        </p:txBody>
      </p: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2100" y="1527873"/>
            <a:ext cx="14513840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E49000"/>
                </a:solidFill>
                <a:latin typeface="Open Sauce Semi-Bold"/>
              </a:rPr>
              <a:t>Types of Virtual Assistants</a:t>
            </a:r>
          </a:p>
          <a:p>
            <a:pPr marL="0" indent="0" lvl="0">
              <a:lnSpc>
                <a:spcPts val="90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562100" y="3190709"/>
            <a:ext cx="1451384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General Virtual Assistant (GVA)</a:t>
            </a:r>
          </a:p>
          <a:p>
            <a:pPr algn="l" marL="0" indent="0" lvl="0">
              <a:lnSpc>
                <a:spcPts val="4200"/>
              </a:lnSpc>
            </a:pPr>
          </a:p>
        </p:txBody>
      </p:sp>
      <p:sp>
        <p:nvSpPr>
          <p:cNvPr name="AutoShape 4" id="4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562100" y="394520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Specialized Virtual Assistant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2100" y="460242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Executive Virtual Assistant (EVA)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62100" y="531680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Real Estate Virtual Assistant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2100" y="603117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Legal Virtual Assistant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2100" y="674555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Social Media Virtual Assistant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313355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E-commerce Virtual Assistant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384995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Marketing Virtual Assistant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460040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Tech-Savvy Virtual Assistant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531680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Healthcare Virtual Assistant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603117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Personal Virtual Assistant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674555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Research Virtual Assistant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745992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Financial Virtual Assistant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62100" y="7459929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Customer Support Virtual Assistant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2100" y="8231454"/>
            <a:ext cx="145138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Multilingual Virtual Assistant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086225"/>
            <a:ext cx="989337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uce"/>
              </a:rPr>
              <a:t>General Virtual Assistant (GVA)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520536"/>
            <a:ext cx="9893377" cy="319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2"/>
              </a:lnSpc>
            </a:pPr>
            <a:r>
              <a:rPr lang="en-US" sz="3623">
                <a:solidFill>
                  <a:srgbClr val="000000"/>
                </a:solidFill>
                <a:latin typeface="Open Sauce"/>
              </a:rPr>
              <a:t>General VAs Offer wide range of administrative tasks, such as email management, scheduling, data entry, and customer support.</a:t>
            </a:r>
          </a:p>
          <a:p>
            <a:pPr marL="0" indent="0" lvl="0">
              <a:lnSpc>
                <a:spcPts val="5072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-10800000">
            <a:off x="13508948" y="0"/>
            <a:ext cx="4779052" cy="10287000"/>
            <a:chOff x="0" y="0"/>
            <a:chExt cx="5355113" cy="115269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55113" cy="11526982"/>
            </a:xfrm>
            <a:custGeom>
              <a:avLst/>
              <a:gdLst/>
              <a:ahLst/>
              <a:cxnLst/>
              <a:rect r="r" b="b" t="t" l="l"/>
              <a:pathLst>
                <a:path h="11526982" w="5355113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AF6D00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007020" y="6827914"/>
            <a:ext cx="3347655" cy="3608571"/>
            <a:chOff x="0" y="0"/>
            <a:chExt cx="1204093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4093" cy="1297940"/>
            </a:xfrm>
            <a:custGeom>
              <a:avLst/>
              <a:gdLst/>
              <a:ahLst/>
              <a:cxnLst/>
              <a:rect r="r" b="b" t="t" l="l"/>
              <a:pathLst>
                <a:path h="1297940" w="1204093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E49000"/>
            </a:solidFill>
          </p:spPr>
        </p:sp>
      </p:grp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DAF72JG9L0c</dc:identifier>
  <dcterms:modified xsi:type="dcterms:W3CDTF">2011-08-01T06:04:30Z</dcterms:modified>
  <cp:revision>1</cp:revision>
  <dc:title>Introduction to Virtual Assistants</dc:title>
</cp:coreProperties>
</file>