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2" r:id="rId5"/>
    <p:sldId id="260" r:id="rId6"/>
    <p:sldId id="261" r:id="rId7"/>
    <p:sldId id="259"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3BDC29-39A2-4F81-BC91-817F59BF8A80}" type="datetimeFigureOut">
              <a:rPr lang="en-US" smtClean="0"/>
              <a:t>04-Feb-24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04-Feb-24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61C8-AE25-4B4A-9B3E-B002666ED8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6561C8-AE25-4B4A-9B3E-B002666ED8C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04-Feb-24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04-Feb-24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6561C8-AE25-4B4A-9B3E-B002666ED8C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43BDC29-39A2-4F81-BC91-817F59BF8A80}" type="datetimeFigureOut">
              <a:rPr lang="en-US" smtClean="0"/>
              <a:t>04-Feb-24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43BDC29-39A2-4F81-BC91-817F59BF8A80}" type="datetimeFigureOut">
              <a:rPr lang="en-US" smtClean="0"/>
              <a:t>04-Feb-24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61C8-AE25-4B4A-9B3E-B002666ED8C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43BDC29-39A2-4F81-BC91-817F59BF8A80}" type="datetimeFigureOut">
              <a:rPr lang="en-US" smtClean="0"/>
              <a:t>04-Feb-24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6561C8-AE25-4B4A-9B3E-B002666ED8C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3BDC29-39A2-4F81-BC91-817F59BF8A80}" type="datetimeFigureOut">
              <a:rPr lang="en-US" smtClean="0"/>
              <a:t>04-Feb-24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6561C8-AE25-4B4A-9B3E-B002666ED8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43BDC29-39A2-4F81-BC91-817F59BF8A80}" type="datetimeFigureOut">
              <a:rPr lang="en-US" smtClean="0"/>
              <a:t>04-Feb-24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6561C8-AE25-4B4A-9B3E-B002666ED8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43BDC29-39A2-4F81-BC91-817F59BF8A80}" type="datetimeFigureOut">
              <a:rPr lang="en-US" smtClean="0"/>
              <a:t>04-Feb-24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6561C8-AE25-4B4A-9B3E-B002666ED8C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43BDC29-39A2-4F81-BC91-817F59BF8A80}" type="datetimeFigureOut">
              <a:rPr lang="en-US" smtClean="0"/>
              <a:t>04-Feb-24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43BDC29-39A2-4F81-BC91-817F59BF8A80}" type="datetimeFigureOut">
              <a:rPr lang="en-US" smtClean="0"/>
              <a:t>04-Feb-24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6561C8-AE25-4B4A-9B3E-B002666ED8C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048000"/>
            <a:ext cx="8534400" cy="2971800"/>
          </a:xfrm>
        </p:spPr>
        <p:txBody>
          <a:bodyPr>
            <a:noAutofit/>
          </a:bodyPr>
          <a:lstStyle/>
          <a:p>
            <a:r>
              <a:rPr lang="en-GB" sz="6600" b="1" cap="none" spc="0" dirty="0">
                <a:ln w="12700">
                  <a:solidFill>
                    <a:schemeClr val="tx1"/>
                  </a:solidFill>
                  <a:prstDash val="solid"/>
                </a:ln>
                <a:solidFill>
                  <a:srgbClr val="FFFF00"/>
                </a:solidFill>
                <a:effectLst>
                  <a:glow rad="63500">
                    <a:schemeClr val="accent3">
                      <a:satMod val="175000"/>
                      <a:alpha val="40000"/>
                    </a:schemeClr>
                  </a:glow>
                  <a:outerShdw blurRad="41275" dist="20320" dir="1800000" algn="tl" rotWithShape="0">
                    <a:srgbClr val="000000">
                      <a:alpha val="40000"/>
                    </a:srgbClr>
                  </a:outerShdw>
                </a:effectLst>
              </a:rPr>
              <a:t>INTRODUCTION TO GRAPHIC DESIGN</a:t>
            </a:r>
            <a:endParaRPr lang="en-US" sz="6600" b="1" cap="none" spc="0" dirty="0">
              <a:ln w="12700">
                <a:solidFill>
                  <a:schemeClr val="tx1"/>
                </a:solidFill>
                <a:prstDash val="solid"/>
              </a:ln>
              <a:solidFill>
                <a:srgbClr val="FFFF00"/>
              </a:solidFill>
              <a:effectLst>
                <a:glow rad="63500">
                  <a:schemeClr val="accent3">
                    <a:satMod val="175000"/>
                    <a:alpha val="40000"/>
                  </a:schemeClr>
                </a:glow>
                <a:outerShdw blurRad="41275" dist="20320" dir="1800000" algn="tl" rotWithShape="0">
                  <a:srgbClr val="000000">
                    <a:alpha val="40000"/>
                  </a:srgbClr>
                </a:outerShdw>
              </a:effectLst>
            </a:endParaRPr>
          </a:p>
        </p:txBody>
      </p:sp>
      <p:sp>
        <p:nvSpPr>
          <p:cNvPr id="5" name="Title 3"/>
          <p:cNvSpPr txBox="1">
            <a:spLocks/>
          </p:cNvSpPr>
          <p:nvPr/>
        </p:nvSpPr>
        <p:spPr>
          <a:xfrm>
            <a:off x="1266669" y="228600"/>
            <a:ext cx="6858000" cy="1905000"/>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GB" sz="5400" b="1" dirty="0" smtClean="0">
                <a:ln w="10541" cmpd="sng">
                  <a:solidFill>
                    <a:schemeClr val="tx1"/>
                  </a:solidFill>
                  <a:prstDash val="solid"/>
                </a:ln>
                <a:solidFill>
                  <a:schemeClr val="tx1"/>
                </a:solidFill>
              </a:rPr>
              <a:t>Graphic and Web Design Class</a:t>
            </a:r>
            <a:endParaRPr lang="en-US" sz="5400" b="1" dirty="0">
              <a:ln w="10541" cmpd="sng">
                <a:solidFill>
                  <a:schemeClr val="tx1"/>
                </a:solidFill>
                <a:prstDash val="solid"/>
              </a:ln>
              <a:solidFill>
                <a:schemeClr val="tx1"/>
              </a:solidFill>
            </a:endParaRPr>
          </a:p>
        </p:txBody>
      </p:sp>
    </p:spTree>
    <p:extLst>
      <p:ext uri="{BB962C8B-B14F-4D97-AF65-F5344CB8AC3E}">
        <p14:creationId xmlns:p14="http://schemas.microsoft.com/office/powerpoint/2010/main" val="4146308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5"/>
            </a:pPr>
            <a:r>
              <a:rPr lang="en-US" sz="2400" b="1" dirty="0"/>
              <a:t>It shows </a:t>
            </a:r>
            <a:r>
              <a:rPr lang="en-US" sz="2400" b="1" dirty="0" smtClean="0"/>
              <a:t>professionalism:</a:t>
            </a:r>
          </a:p>
          <a:p>
            <a:pPr marL="0" indent="0">
              <a:buNone/>
            </a:pPr>
            <a:r>
              <a:rPr lang="en-US" sz="2400" dirty="0"/>
              <a:t>The presentation can actually make your business a great one. People tend to look for companies that are trustworthy and seem professional. Graphic design is a great way to convince people who are looking for signs of professionalism. This develops a perception in their minds about your company and they invest in </a:t>
            </a:r>
            <a:r>
              <a:rPr lang="en-US" sz="2400" dirty="0" smtClean="0"/>
              <a:t>it.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0611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startAt="5"/>
            </a:pPr>
            <a:r>
              <a:rPr lang="en-US" sz="2800" b="1" dirty="0">
                <a:solidFill>
                  <a:schemeClr val="tx1"/>
                </a:solidFill>
              </a:rPr>
              <a:t>It shows professionalism</a:t>
            </a:r>
            <a:endParaRPr lang="en-US" sz="28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803" t="35026"/>
          <a:stretch/>
        </p:blipFill>
        <p:spPr>
          <a:xfrm>
            <a:off x="333768" y="1676400"/>
            <a:ext cx="8340540" cy="4608226"/>
          </a:xfrm>
          <a:prstGeom prst="rect">
            <a:avLst/>
          </a:prstGeom>
        </p:spPr>
      </p:pic>
    </p:spTree>
    <p:extLst>
      <p:ext uri="{BB962C8B-B14F-4D97-AF65-F5344CB8AC3E}">
        <p14:creationId xmlns:p14="http://schemas.microsoft.com/office/powerpoint/2010/main" val="300142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a:pPr>
            <a:r>
              <a:rPr lang="en-US" sz="2400" b="1" dirty="0"/>
              <a:t>Brand </a:t>
            </a:r>
            <a:r>
              <a:rPr lang="en-US" sz="2400" b="1" dirty="0" smtClean="0"/>
              <a:t>design:</a:t>
            </a:r>
          </a:p>
          <a:p>
            <a:pPr marL="0" indent="0">
              <a:buNone/>
            </a:pPr>
            <a:r>
              <a:rPr lang="en-US" sz="2400" dirty="0"/>
              <a:t>Brand design is the practice of setting guidelines and best practices for a company to use across all branded materials to ensure a consistent brand identity. Brand designers help communicate the personality, tone, and core messaging of a company, so this work involves a lot of strategy</a:t>
            </a:r>
            <a:r>
              <a:rPr lang="en-US" sz="2400" dirty="0" smtClean="0"/>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31951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a:pPr>
            <a:r>
              <a:rPr lang="en-US" sz="3200" b="1" dirty="0">
                <a:solidFill>
                  <a:schemeClr val="tx1"/>
                </a:solidFill>
              </a:rPr>
              <a:t>Brand </a:t>
            </a:r>
            <a:r>
              <a:rPr lang="en-US" sz="3200" b="1" dirty="0" smtClean="0">
                <a:solidFill>
                  <a:schemeClr val="tx1"/>
                </a:solidFill>
              </a:rPr>
              <a:t>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D</a:t>
            </a:r>
            <a:r>
              <a:rPr lang="en-US" sz="2400" dirty="0" smtClean="0"/>
              <a:t>esigning </a:t>
            </a:r>
            <a:r>
              <a:rPr lang="en-US" sz="2400" dirty="0"/>
              <a:t>logos and setting clear guidelines for how they’re to be </a:t>
            </a:r>
            <a:r>
              <a:rPr lang="en-US" sz="2400" dirty="0" smtClean="0"/>
              <a:t>used.</a:t>
            </a:r>
            <a:endParaRPr lang="en-US" sz="2400" dirty="0"/>
          </a:p>
          <a:p>
            <a:r>
              <a:rPr lang="en-US" sz="2400" dirty="0"/>
              <a:t>D</a:t>
            </a:r>
            <a:r>
              <a:rPr lang="en-US" sz="2400" dirty="0" smtClean="0"/>
              <a:t>esigning </a:t>
            </a:r>
            <a:r>
              <a:rPr lang="en-US" sz="2400" dirty="0"/>
              <a:t>letterhead, icons, and various illustrations</a:t>
            </a:r>
          </a:p>
          <a:p>
            <a:r>
              <a:rPr lang="en-US" sz="2400" dirty="0"/>
              <a:t>S</a:t>
            </a:r>
            <a:r>
              <a:rPr lang="en-US" sz="2400" dirty="0" smtClean="0"/>
              <a:t>electing </a:t>
            </a:r>
            <a:r>
              <a:rPr lang="en-US" sz="2400" dirty="0"/>
              <a:t>brand </a:t>
            </a:r>
            <a:r>
              <a:rPr lang="en-US" sz="2400" dirty="0" smtClean="0"/>
              <a:t>colors.</a:t>
            </a:r>
          </a:p>
          <a:p>
            <a:r>
              <a:rPr lang="en-US" sz="2400" dirty="0"/>
              <a:t>C</a:t>
            </a:r>
            <a:r>
              <a:rPr lang="en-US" sz="2400" dirty="0" smtClean="0"/>
              <a:t>reating </a:t>
            </a:r>
            <a:r>
              <a:rPr lang="en-US" sz="2400" dirty="0"/>
              <a:t>or selecting fonts and typography guidelines</a:t>
            </a:r>
          </a:p>
          <a:p>
            <a:r>
              <a:rPr lang="en-US" sz="2400" dirty="0"/>
              <a:t>C</a:t>
            </a:r>
            <a:r>
              <a:rPr lang="en-US" sz="2400" dirty="0" smtClean="0"/>
              <a:t>reating </a:t>
            </a:r>
            <a:r>
              <a:rPr lang="en-US" sz="2400" dirty="0"/>
              <a:t>templates that follow the brand guidelines and can be used by marketing, growth, and other teams</a:t>
            </a:r>
          </a:p>
          <a:p>
            <a:r>
              <a:rPr lang="en-US" sz="2400" dirty="0"/>
              <a:t>P</a:t>
            </a:r>
            <a:r>
              <a:rPr lang="en-US" sz="2400" dirty="0" smtClean="0"/>
              <a:t>ackaging </a:t>
            </a:r>
            <a:r>
              <a:rPr lang="en-US" sz="2400" dirty="0"/>
              <a:t>design and graphics for product design</a:t>
            </a:r>
          </a:p>
        </p:txBody>
      </p:sp>
    </p:spTree>
    <p:extLst>
      <p:ext uri="{BB962C8B-B14F-4D97-AF65-F5344CB8AC3E}">
        <p14:creationId xmlns:p14="http://schemas.microsoft.com/office/powerpoint/2010/main" val="3949020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a:pPr>
            <a:r>
              <a:rPr lang="en-US" sz="3200" b="1" dirty="0">
                <a:solidFill>
                  <a:schemeClr val="tx1"/>
                </a:solidFill>
              </a:rPr>
              <a:t>Brand </a:t>
            </a:r>
            <a:r>
              <a:rPr lang="en-US" sz="3200" b="1" dirty="0" smtClean="0">
                <a:solidFill>
                  <a:schemeClr val="tx1"/>
                </a:solidFill>
              </a:rPr>
              <a:t>design</a:t>
            </a:r>
            <a:endParaRPr lang="en-US" sz="32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246" b="3005"/>
          <a:stretch/>
        </p:blipFill>
        <p:spPr>
          <a:xfrm>
            <a:off x="228600" y="1485307"/>
            <a:ext cx="8664315" cy="4839293"/>
          </a:xfrm>
          <a:prstGeom prst="rect">
            <a:avLst/>
          </a:prstGeom>
        </p:spPr>
      </p:pic>
    </p:spTree>
    <p:extLst>
      <p:ext uri="{BB962C8B-B14F-4D97-AF65-F5344CB8AC3E}">
        <p14:creationId xmlns:p14="http://schemas.microsoft.com/office/powerpoint/2010/main" val="471043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2"/>
            </a:pPr>
            <a:r>
              <a:rPr lang="en-US" sz="2400" b="1" dirty="0" smtClean="0"/>
              <a:t>Marketing/Promotion design:</a:t>
            </a:r>
          </a:p>
          <a:p>
            <a:pPr marL="0" indent="0">
              <a:buNone/>
            </a:pPr>
            <a:r>
              <a:rPr lang="en-US" sz="2400" dirty="0"/>
              <a:t>Marketing design is graphic design for marketing initiatives. Marketing designers may work on small projects, such as the layout of a promotional email, or large multi-faceted projects, such as designing the booth, hand-outs, and print materials for trade shows</a:t>
            </a:r>
            <a:r>
              <a:rPr lang="en-US" sz="2400" dirty="0" smtClean="0"/>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5253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2"/>
            </a:pPr>
            <a:r>
              <a:rPr lang="en-US" sz="3200" b="1" dirty="0" smtClean="0">
                <a:solidFill>
                  <a:schemeClr val="tx1"/>
                </a:solidFill>
              </a:rPr>
              <a:t>Marketing/Promotion </a:t>
            </a:r>
            <a:r>
              <a:rPr lang="en-US" sz="3200" b="1" dirty="0">
                <a:solidFill>
                  <a:schemeClr val="tx1"/>
                </a:solidFill>
              </a:rPr>
              <a:t>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emails</a:t>
            </a:r>
          </a:p>
          <a:p>
            <a:r>
              <a:rPr lang="en-US" sz="2400" dirty="0"/>
              <a:t>newsletters</a:t>
            </a:r>
          </a:p>
          <a:p>
            <a:r>
              <a:rPr lang="en-US" sz="2400" dirty="0"/>
              <a:t>billboards and other signage</a:t>
            </a:r>
          </a:p>
          <a:p>
            <a:r>
              <a:rPr lang="en-US" sz="2400" dirty="0"/>
              <a:t>posters</a:t>
            </a:r>
          </a:p>
          <a:p>
            <a:r>
              <a:rPr lang="en-US" sz="2400" dirty="0"/>
              <a:t>print ads</a:t>
            </a:r>
          </a:p>
          <a:p>
            <a:r>
              <a:rPr lang="en-US" sz="2400" dirty="0"/>
              <a:t>trade show booths</a:t>
            </a:r>
          </a:p>
          <a:p>
            <a:r>
              <a:rPr lang="en-US" sz="2400" dirty="0"/>
              <a:t>physical mailers</a:t>
            </a:r>
          </a:p>
          <a:p>
            <a:r>
              <a:rPr lang="en-US" sz="2400" dirty="0"/>
              <a:t>website assets</a:t>
            </a:r>
          </a:p>
        </p:txBody>
      </p:sp>
    </p:spTree>
    <p:extLst>
      <p:ext uri="{BB962C8B-B14F-4D97-AF65-F5344CB8AC3E}">
        <p14:creationId xmlns:p14="http://schemas.microsoft.com/office/powerpoint/2010/main" val="1330388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2"/>
            </a:pPr>
            <a:r>
              <a:rPr lang="en-US" sz="3200" b="1" dirty="0" smtClean="0">
                <a:solidFill>
                  <a:schemeClr val="tx1"/>
                </a:solidFill>
              </a:rPr>
              <a:t>Marketing/Promotion </a:t>
            </a:r>
            <a:r>
              <a:rPr lang="en-US" sz="3200" b="1" dirty="0">
                <a:solidFill>
                  <a:schemeClr val="tx1"/>
                </a:solidFill>
              </a:rPr>
              <a:t>design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14" t="5337" r="3607" b="18176"/>
          <a:stretch/>
        </p:blipFill>
        <p:spPr>
          <a:xfrm>
            <a:off x="284813" y="1600200"/>
            <a:ext cx="8529404" cy="4665689"/>
          </a:xfrm>
          <a:prstGeom prst="rect">
            <a:avLst/>
          </a:prstGeom>
        </p:spPr>
      </p:pic>
    </p:spTree>
    <p:extLst>
      <p:ext uri="{BB962C8B-B14F-4D97-AF65-F5344CB8AC3E}">
        <p14:creationId xmlns:p14="http://schemas.microsoft.com/office/powerpoint/2010/main" val="73149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3"/>
            </a:pPr>
            <a:r>
              <a:rPr lang="en-US" sz="2400" b="1" dirty="0" smtClean="0"/>
              <a:t>Web/User Interface design:</a:t>
            </a:r>
          </a:p>
          <a:p>
            <a:pPr marL="0" indent="0">
              <a:buNone/>
            </a:pPr>
            <a:r>
              <a:rPr lang="en-US" sz="2400" dirty="0"/>
              <a:t>Designing a great website is a multidisciplinary undertaking because websites are interactive, rather than fixed assets like a brochure or a magazine. You need graphic design skills as well as experience with user experience (UX) and user interface (UI) design, which is why many websites are designed by teams of multiple professionals with complementary skill </a:t>
            </a:r>
            <a:r>
              <a:rPr lang="en-US" sz="2400" dirty="0" smtClean="0"/>
              <a:t>sets.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4833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a:solidFill>
                  <a:schemeClr val="tx1"/>
                </a:solidFill>
              </a:rPr>
              <a:t>Web/User Interface 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Creating icons and buttons</a:t>
            </a:r>
          </a:p>
          <a:p>
            <a:r>
              <a:rPr lang="en-US" sz="2400" dirty="0"/>
              <a:t>Creating images, illustrations, and other graphics</a:t>
            </a:r>
          </a:p>
          <a:p>
            <a:r>
              <a:rPr lang="en-US" sz="2400" dirty="0"/>
              <a:t>Designing web page layouts</a:t>
            </a:r>
          </a:p>
          <a:p>
            <a:r>
              <a:rPr lang="en-US" sz="2400" dirty="0"/>
              <a:t>Creating various interactive design elements on a website</a:t>
            </a:r>
          </a:p>
          <a:p>
            <a:r>
              <a:rPr lang="en-US" sz="2400" dirty="0"/>
              <a:t>Creating videos and gifs</a:t>
            </a:r>
          </a:p>
          <a:p>
            <a:r>
              <a:rPr lang="en-US" sz="2400" dirty="0"/>
              <a:t>Helping ensure visual elements are optimized for all devices (desktop, mobile, etc.)</a:t>
            </a:r>
          </a:p>
          <a:p>
            <a:r>
              <a:rPr lang="en-US" sz="2400" dirty="0"/>
              <a:t>Working with web development, UX, UI, and marketing design teams to improve overall experience for site visitors</a:t>
            </a:r>
          </a:p>
        </p:txBody>
      </p:sp>
    </p:spTree>
    <p:extLst>
      <p:ext uri="{BB962C8B-B14F-4D97-AF65-F5344CB8AC3E}">
        <p14:creationId xmlns:p14="http://schemas.microsoft.com/office/powerpoint/2010/main" val="81664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4000" b="1" dirty="0">
                <a:solidFill>
                  <a:schemeClr val="tx1"/>
                </a:solidFill>
              </a:rPr>
              <a:t>Meaning of Graphic </a:t>
            </a:r>
            <a:r>
              <a:rPr lang="en-GB" sz="4000" b="1" dirty="0" smtClean="0">
                <a:solidFill>
                  <a:schemeClr val="tx1"/>
                </a:solidFill>
              </a:rPr>
              <a:t>Design</a:t>
            </a:r>
            <a:endParaRPr lang="en-US" sz="40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smtClean="0">
                <a:latin typeface="Times New Roman" pitchFamily="18" charset="0"/>
                <a:cs typeface="Times New Roman" pitchFamily="18" charset="0"/>
              </a:rPr>
              <a:t>Graphic </a:t>
            </a:r>
            <a:r>
              <a:rPr lang="en-US" sz="2400" dirty="0">
                <a:latin typeface="Times New Roman" pitchFamily="18" charset="0"/>
                <a:cs typeface="Times New Roman" pitchFamily="18" charset="0"/>
              </a:rPr>
              <a:t>design is </a:t>
            </a:r>
            <a:r>
              <a:rPr lang="en-US" sz="2400" dirty="0" smtClean="0">
                <a:latin typeface="Times New Roman" pitchFamily="18" charset="0"/>
                <a:cs typeface="Times New Roman" pitchFamily="18" charset="0"/>
              </a:rPr>
              <a:t>not just about making things pretty, it is about using design principles to communicate a message clearly.</a:t>
            </a: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Graphic design is a craft where professionals create visual content to </a:t>
            </a:r>
            <a:r>
              <a:rPr lang="en-US" sz="2400" dirty="0" smtClean="0">
                <a:latin typeface="Times New Roman" pitchFamily="18" charset="0"/>
                <a:cs typeface="Times New Roman" pitchFamily="18" charset="0"/>
              </a:rPr>
              <a:t>communicate messages.</a:t>
            </a: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Graphic design is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art and practice of planning and projecting ideas and experiences with visual and textual </a:t>
            </a:r>
            <a:r>
              <a:rPr lang="en-US" sz="2400" dirty="0" smtClean="0">
                <a:latin typeface="Times New Roman" pitchFamily="18" charset="0"/>
                <a:cs typeface="Times New Roman" pitchFamily="18" charset="0"/>
              </a:rPr>
              <a:t>content.</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7588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a:solidFill>
                  <a:schemeClr val="tx1"/>
                </a:solidFill>
              </a:rPr>
              <a:t>Web/User Interface design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34" r="17869"/>
          <a:stretch/>
        </p:blipFill>
        <p:spPr>
          <a:xfrm>
            <a:off x="359764" y="1796414"/>
            <a:ext cx="8414336" cy="3842385"/>
          </a:xfrm>
          <a:prstGeom prst="rect">
            <a:avLst/>
          </a:prstGeom>
        </p:spPr>
      </p:pic>
    </p:spTree>
    <p:extLst>
      <p:ext uri="{BB962C8B-B14F-4D97-AF65-F5344CB8AC3E}">
        <p14:creationId xmlns:p14="http://schemas.microsoft.com/office/powerpoint/2010/main" val="2357815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4"/>
            </a:pPr>
            <a:r>
              <a:rPr lang="en-US" sz="2400" b="1" dirty="0"/>
              <a:t>Illustration </a:t>
            </a:r>
            <a:r>
              <a:rPr lang="en-US" sz="2400" b="1" dirty="0" smtClean="0"/>
              <a:t>design:</a:t>
            </a:r>
          </a:p>
          <a:p>
            <a:pPr marL="0" indent="0">
              <a:buNone/>
            </a:pPr>
            <a:r>
              <a:rPr lang="en-US" sz="2400" dirty="0"/>
              <a:t>Illustrations are often included as part of web, marketing, and brand design — but they’re also used in other ways. Some designers focus solely on offering illustrations and will work with larger design teams, contributing individual assets for various </a:t>
            </a:r>
            <a:r>
              <a:rPr lang="en-US" sz="2400" dirty="0" smtClean="0"/>
              <a:t>projects.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45493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a:solidFill>
                  <a:schemeClr val="tx1"/>
                </a:solidFill>
              </a:rPr>
              <a:t>Illustration 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children’s books</a:t>
            </a:r>
          </a:p>
          <a:p>
            <a:r>
              <a:rPr lang="en-US" sz="2400" dirty="0"/>
              <a:t>t-shirts and other </a:t>
            </a:r>
            <a:r>
              <a:rPr lang="en-US" sz="2400" dirty="0" err="1"/>
              <a:t>wearables</a:t>
            </a:r>
            <a:endParaRPr lang="en-US" sz="2400" dirty="0"/>
          </a:p>
          <a:p>
            <a:r>
              <a:rPr lang="en-US" sz="2400" dirty="0"/>
              <a:t>cards and </a:t>
            </a:r>
            <a:r>
              <a:rPr lang="en-US" sz="2400" dirty="0" smtClean="0"/>
              <a:t>stationary</a:t>
            </a:r>
          </a:p>
          <a:p>
            <a:r>
              <a:rPr lang="en-US" sz="2400" dirty="0" smtClean="0"/>
              <a:t>social </a:t>
            </a:r>
            <a:r>
              <a:rPr lang="en-US" sz="2400" dirty="0"/>
              <a:t>media </a:t>
            </a:r>
          </a:p>
          <a:p>
            <a:r>
              <a:rPr lang="en-US" sz="2400" dirty="0"/>
              <a:t>video and interactive media</a:t>
            </a:r>
          </a:p>
          <a:p>
            <a:r>
              <a:rPr lang="en-US" sz="2400" dirty="0"/>
              <a:t>marketing campaigns</a:t>
            </a:r>
          </a:p>
        </p:txBody>
      </p:sp>
    </p:spTree>
    <p:extLst>
      <p:ext uri="{BB962C8B-B14F-4D97-AF65-F5344CB8AC3E}">
        <p14:creationId xmlns:p14="http://schemas.microsoft.com/office/powerpoint/2010/main" val="61065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a:solidFill>
                  <a:schemeClr val="tx1"/>
                </a:solidFill>
              </a:rPr>
              <a:t>Illustration design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10" t="12923" r="5573"/>
          <a:stretch/>
        </p:blipFill>
        <p:spPr>
          <a:xfrm>
            <a:off x="494674" y="1663908"/>
            <a:ext cx="8139659" cy="4145389"/>
          </a:xfrm>
          <a:prstGeom prst="rect">
            <a:avLst/>
          </a:prstGeom>
        </p:spPr>
      </p:pic>
    </p:spTree>
    <p:extLst>
      <p:ext uri="{BB962C8B-B14F-4D97-AF65-F5344CB8AC3E}">
        <p14:creationId xmlns:p14="http://schemas.microsoft.com/office/powerpoint/2010/main" val="2722135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5"/>
            </a:pPr>
            <a:r>
              <a:rPr lang="en-US" sz="2400" b="1" dirty="0"/>
              <a:t>Packaging </a:t>
            </a:r>
            <a:r>
              <a:rPr lang="en-US" sz="2400" b="1" dirty="0" smtClean="0"/>
              <a:t>design:</a:t>
            </a:r>
          </a:p>
          <a:p>
            <a:pPr marL="0" indent="0">
              <a:buNone/>
            </a:pPr>
            <a:r>
              <a:rPr lang="en-US" sz="2400" dirty="0"/>
              <a:t>From food to gadgets to designer jewelry, the packaging that items are transported in is often just as important as the items themselves. Product packaging designers aim to show off or complement the items inside the packages</a:t>
            </a:r>
            <a:r>
              <a:rPr lang="en-US" sz="2400" dirty="0" smtClean="0"/>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25200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5"/>
            </a:pPr>
            <a:r>
              <a:rPr lang="en-US" sz="3200" b="1" dirty="0">
                <a:solidFill>
                  <a:schemeClr val="tx1"/>
                </a:solidFill>
              </a:rPr>
              <a:t>Packaging design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492" t="8516" r="11639" b="15599"/>
          <a:stretch/>
        </p:blipFill>
        <p:spPr>
          <a:xfrm>
            <a:off x="457199" y="1676400"/>
            <a:ext cx="8260271" cy="4191000"/>
          </a:xfrm>
          <a:prstGeom prst="rect">
            <a:avLst/>
          </a:prstGeom>
        </p:spPr>
      </p:pic>
    </p:spTree>
    <p:extLst>
      <p:ext uri="{BB962C8B-B14F-4D97-AF65-F5344CB8AC3E}">
        <p14:creationId xmlns:p14="http://schemas.microsoft.com/office/powerpoint/2010/main" val="3802205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6"/>
            </a:pPr>
            <a:r>
              <a:rPr lang="en-US" sz="2400" b="1" dirty="0"/>
              <a:t>Editorial </a:t>
            </a:r>
            <a:r>
              <a:rPr lang="en-US" sz="2400" b="1" dirty="0" smtClean="0"/>
              <a:t>design:</a:t>
            </a:r>
          </a:p>
          <a:p>
            <a:pPr marL="0" indent="0">
              <a:buNone/>
            </a:pPr>
            <a:r>
              <a:rPr lang="en-US" sz="2400" dirty="0"/>
              <a:t>The term “graphic design” originated from editorial graphic design and today it is still a very important part of both print and digital editorial </a:t>
            </a:r>
            <a:r>
              <a:rPr lang="en-US" sz="2400" dirty="0" smtClean="0"/>
              <a:t>publications. </a:t>
            </a:r>
            <a:r>
              <a:rPr lang="en-US" sz="2400" dirty="0"/>
              <a:t>Editorial graphic design helps set the tone for a publication and can amplify the written </a:t>
            </a:r>
            <a:r>
              <a:rPr lang="en-US" sz="2400" dirty="0" smtClean="0"/>
              <a:t>word.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7334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6"/>
            </a:pPr>
            <a:r>
              <a:rPr lang="en-US" sz="3200" b="1" dirty="0">
                <a:solidFill>
                  <a:schemeClr val="tx1"/>
                </a:solidFill>
              </a:rPr>
              <a:t>Editorial 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books</a:t>
            </a:r>
          </a:p>
          <a:p>
            <a:r>
              <a:rPr lang="en-US" sz="2400" dirty="0"/>
              <a:t>magazines</a:t>
            </a:r>
          </a:p>
          <a:p>
            <a:r>
              <a:rPr lang="en-US" sz="2400" dirty="0"/>
              <a:t>newspapers</a:t>
            </a:r>
          </a:p>
          <a:p>
            <a:r>
              <a:rPr lang="en-US" sz="2400" dirty="0"/>
              <a:t>emails and digital publications</a:t>
            </a:r>
          </a:p>
        </p:txBody>
      </p:sp>
    </p:spTree>
    <p:extLst>
      <p:ext uri="{BB962C8B-B14F-4D97-AF65-F5344CB8AC3E}">
        <p14:creationId xmlns:p14="http://schemas.microsoft.com/office/powerpoint/2010/main" val="3655410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6"/>
            </a:pPr>
            <a:r>
              <a:rPr lang="en-US" sz="3200" b="1" dirty="0">
                <a:solidFill>
                  <a:schemeClr val="tx1"/>
                </a:solidFill>
              </a:rPr>
              <a:t>Editorial design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558" t="16562" r="6065" b="8000"/>
          <a:stretch/>
        </p:blipFill>
        <p:spPr>
          <a:xfrm>
            <a:off x="599607" y="1676400"/>
            <a:ext cx="7989758" cy="4557010"/>
          </a:xfrm>
          <a:prstGeom prst="rect">
            <a:avLst/>
          </a:prstGeom>
        </p:spPr>
      </p:pic>
    </p:spTree>
    <p:extLst>
      <p:ext uri="{BB962C8B-B14F-4D97-AF65-F5344CB8AC3E}">
        <p14:creationId xmlns:p14="http://schemas.microsoft.com/office/powerpoint/2010/main" val="3595593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b="1" dirty="0" smtClean="0">
                <a:solidFill>
                  <a:schemeClr val="tx1"/>
                </a:solidFill>
              </a:rPr>
              <a:t>Applications for Graphic Design</a:t>
            </a:r>
            <a:endParaRPr lang="en-US" sz="36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994" t="13919" r="24400"/>
          <a:stretch/>
        </p:blipFill>
        <p:spPr>
          <a:xfrm>
            <a:off x="2590800" y="2743199"/>
            <a:ext cx="3972393" cy="3460073"/>
          </a:xfrm>
          <a:prstGeom prst="rect">
            <a:avLst/>
          </a:prstGeom>
        </p:spPr>
      </p:pic>
      <p:sp>
        <p:nvSpPr>
          <p:cNvPr id="6" name="Title 1"/>
          <p:cNvSpPr txBox="1">
            <a:spLocks/>
          </p:cNvSpPr>
          <p:nvPr/>
        </p:nvSpPr>
        <p:spPr>
          <a:xfrm>
            <a:off x="309796" y="1676400"/>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742950" indent="-742950">
              <a:buFont typeface="+mj-lt"/>
              <a:buAutoNum type="arabicPeriod"/>
            </a:pPr>
            <a:r>
              <a:rPr lang="en-GB" sz="5400" b="1" dirty="0" err="1" smtClean="0">
                <a:solidFill>
                  <a:schemeClr val="tx1"/>
                </a:solidFill>
                <a:latin typeface="+mn-lt"/>
              </a:rPr>
              <a:t>CorelDRAW</a:t>
            </a:r>
            <a:endParaRPr lang="en-US" sz="5400" b="1" dirty="0">
              <a:solidFill>
                <a:schemeClr val="tx1"/>
              </a:solidFill>
              <a:latin typeface="+mn-lt"/>
            </a:endParaRPr>
          </a:p>
        </p:txBody>
      </p:sp>
    </p:spTree>
    <p:extLst>
      <p:ext uri="{BB962C8B-B14F-4D97-AF65-F5344CB8AC3E}">
        <p14:creationId xmlns:p14="http://schemas.microsoft.com/office/powerpoint/2010/main" val="370162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a:pPr>
            <a:r>
              <a:rPr lang="en-US" sz="2800" b="1" dirty="0"/>
              <a:t>It plays a great role in </a:t>
            </a:r>
            <a:r>
              <a:rPr lang="en-US" sz="2800" b="1" dirty="0" smtClean="0"/>
              <a:t>communication:</a:t>
            </a:r>
          </a:p>
          <a:p>
            <a:pPr marL="0" indent="0">
              <a:buNone/>
            </a:pPr>
            <a:r>
              <a:rPr lang="en-US" sz="2400" dirty="0" smtClean="0"/>
              <a:t>Beautiful </a:t>
            </a:r>
            <a:r>
              <a:rPr lang="en-US" sz="2400" dirty="0"/>
              <a:t>designs speak to customers when you are not verbally speaking to them. Looking at a product, logo, banner or website you get a visual message. It has to be attractive so that people don’t get bored. It is a way of distinguishing your brand from others.</a:t>
            </a:r>
            <a:endParaRPr lang="en-US" sz="2400" dirty="0">
              <a:latin typeface="Times New Roman" pitchFamily="18" charset="0"/>
              <a:cs typeface="Times New Roman" pitchFamily="18" charset="0"/>
            </a:endParaRPr>
          </a:p>
          <a:p>
            <a:pPr marL="457200" indent="-457200">
              <a:buFont typeface="+mj-lt"/>
              <a:buAutoNum type="arabicPeriod"/>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6710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b="1" dirty="0" smtClean="0">
                <a:solidFill>
                  <a:schemeClr val="tx1"/>
                </a:solidFill>
              </a:rPr>
              <a:t>Applications for Graphic Design</a:t>
            </a:r>
            <a:endParaRPr lang="en-US" sz="36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600" y="2743199"/>
            <a:ext cx="3548792" cy="3460073"/>
          </a:xfrm>
          <a:prstGeom prst="rect">
            <a:avLst/>
          </a:prstGeom>
        </p:spPr>
      </p:pic>
      <p:sp>
        <p:nvSpPr>
          <p:cNvPr id="6" name="Title 1"/>
          <p:cNvSpPr txBox="1">
            <a:spLocks/>
          </p:cNvSpPr>
          <p:nvPr/>
        </p:nvSpPr>
        <p:spPr>
          <a:xfrm>
            <a:off x="309796" y="1676400"/>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914400" indent="-914400">
              <a:buFont typeface="+mj-lt"/>
              <a:buAutoNum type="arabicPeriod" startAt="2"/>
            </a:pPr>
            <a:r>
              <a:rPr lang="en-GB" sz="5400" b="1" dirty="0" smtClean="0">
                <a:solidFill>
                  <a:schemeClr val="tx1"/>
                </a:solidFill>
                <a:latin typeface="+mn-lt"/>
              </a:rPr>
              <a:t>Adobe Illustrator</a:t>
            </a:r>
            <a:endParaRPr lang="en-US" sz="5400" b="1" dirty="0">
              <a:solidFill>
                <a:schemeClr val="tx1"/>
              </a:solidFill>
              <a:latin typeface="+mn-lt"/>
            </a:endParaRPr>
          </a:p>
        </p:txBody>
      </p:sp>
    </p:spTree>
    <p:extLst>
      <p:ext uri="{BB962C8B-B14F-4D97-AF65-F5344CB8AC3E}">
        <p14:creationId xmlns:p14="http://schemas.microsoft.com/office/powerpoint/2010/main" val="244864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b="1" dirty="0" smtClean="0">
                <a:solidFill>
                  <a:schemeClr val="tx1"/>
                </a:solidFill>
              </a:rPr>
              <a:t>Applications for Graphic Design</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600" y="2743199"/>
            <a:ext cx="3548792" cy="3460072"/>
          </a:xfrm>
          <a:prstGeom prst="rect">
            <a:avLst/>
          </a:prstGeom>
        </p:spPr>
      </p:pic>
      <p:sp>
        <p:nvSpPr>
          <p:cNvPr id="6" name="Title 1"/>
          <p:cNvSpPr txBox="1">
            <a:spLocks/>
          </p:cNvSpPr>
          <p:nvPr/>
        </p:nvSpPr>
        <p:spPr>
          <a:xfrm>
            <a:off x="309796" y="1676400"/>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914400" indent="-914400">
              <a:buFont typeface="+mj-lt"/>
              <a:buAutoNum type="arabicPeriod" startAt="3"/>
            </a:pPr>
            <a:r>
              <a:rPr lang="en-GB" sz="5400" b="1" dirty="0" smtClean="0">
                <a:solidFill>
                  <a:schemeClr val="tx1"/>
                </a:solidFill>
                <a:latin typeface="+mn-lt"/>
              </a:rPr>
              <a:t>Adobe Photoshop</a:t>
            </a:r>
            <a:endParaRPr lang="en-US" sz="5400" b="1" dirty="0">
              <a:solidFill>
                <a:schemeClr val="tx1"/>
              </a:solidFill>
              <a:latin typeface="+mn-lt"/>
            </a:endParaRPr>
          </a:p>
        </p:txBody>
      </p:sp>
    </p:spTree>
    <p:extLst>
      <p:ext uri="{BB962C8B-B14F-4D97-AF65-F5344CB8AC3E}">
        <p14:creationId xmlns:p14="http://schemas.microsoft.com/office/powerpoint/2010/main" val="101204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a:pPr>
            <a:r>
              <a:rPr lang="en-US" sz="2800" b="1" dirty="0">
                <a:solidFill>
                  <a:schemeClr val="tx1"/>
                </a:solidFill>
              </a:rPr>
              <a:t>It plays a great role in communication</a:t>
            </a:r>
            <a:endParaRPr lang="en-US" sz="2800" b="1" dirty="0">
              <a:solidFill>
                <a:schemeClr val="tx1"/>
              </a:solidFill>
            </a:endParaRP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0684" t="26925" r="10151" b="12747"/>
          <a:stretch/>
        </p:blipFill>
        <p:spPr>
          <a:xfrm>
            <a:off x="330135" y="1696015"/>
            <a:ext cx="8506579" cy="4323785"/>
          </a:xfrm>
          <a:solidFill>
            <a:schemeClr val="accent2">
              <a:lumMod val="60000"/>
              <a:lumOff val="40000"/>
            </a:schemeClr>
          </a:solidFill>
        </p:spPr>
      </p:pic>
    </p:spTree>
    <p:extLst>
      <p:ext uri="{BB962C8B-B14F-4D97-AF65-F5344CB8AC3E}">
        <p14:creationId xmlns:p14="http://schemas.microsoft.com/office/powerpoint/2010/main" val="237529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2"/>
            </a:pPr>
            <a:r>
              <a:rPr lang="en-US" sz="2800" b="1" dirty="0"/>
              <a:t>It gives you a consistent </a:t>
            </a:r>
            <a:r>
              <a:rPr lang="en-US" sz="2800" b="1" dirty="0" smtClean="0"/>
              <a:t>look:</a:t>
            </a:r>
          </a:p>
          <a:p>
            <a:pPr marL="0" indent="0">
              <a:buNone/>
            </a:pPr>
            <a:r>
              <a:rPr lang="en-US" sz="2400" dirty="0"/>
              <a:t>Through graphic design, you can give a unique, </a:t>
            </a:r>
            <a:r>
              <a:rPr lang="en-US" sz="2400" dirty="0" err="1"/>
              <a:t>customised</a:t>
            </a:r>
            <a:r>
              <a:rPr lang="en-US" sz="2400" dirty="0"/>
              <a:t> touch to your brand. For it to be professional, the </a:t>
            </a:r>
            <a:r>
              <a:rPr lang="en-US" sz="2400" dirty="0" err="1"/>
              <a:t>colours</a:t>
            </a:r>
            <a:r>
              <a:rPr lang="en-US" sz="2400" dirty="0"/>
              <a:t>, fonts and logo across all media have to be uniform. This in turn keeps your brand message similar on all the platforms and people can connect with your brand.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90096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3"/>
            </a:pPr>
            <a:r>
              <a:rPr lang="en-US" sz="2400" b="1" dirty="0" smtClean="0"/>
              <a:t>It leads to higher conversions:</a:t>
            </a:r>
          </a:p>
          <a:p>
            <a:pPr marL="0" indent="0">
              <a:buNone/>
            </a:pPr>
            <a:r>
              <a:rPr lang="en-US" sz="2400" dirty="0"/>
              <a:t>Good designs have always been overlooked. But as a matter of fact, a good design which is professional and attractive can attract an audience to your site and tempt them to purchase your product. A great design can convert a business from no sales to a lot of sales.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96224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startAt="3"/>
            </a:pPr>
            <a:r>
              <a:rPr lang="en-US" sz="2800" b="1" dirty="0">
                <a:solidFill>
                  <a:schemeClr val="tx1"/>
                </a:solidFill>
              </a:rPr>
              <a:t>It leads to higher conversions</a:t>
            </a:r>
            <a:endParaRPr lang="en-US" sz="2800" b="1" dirty="0">
              <a:solidFill>
                <a:schemeClr val="tx1"/>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35990" y="1524001"/>
            <a:ext cx="3477058" cy="4631960"/>
          </a:xfrm>
          <a:solidFill>
            <a:schemeClr val="accent2">
              <a:lumMod val="60000"/>
              <a:lumOff val="40000"/>
            </a:schemeClr>
          </a:solidFill>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836" t="15400" r="29836" b="11746"/>
          <a:stretch/>
        </p:blipFill>
        <p:spPr>
          <a:xfrm>
            <a:off x="4800600" y="1524000"/>
            <a:ext cx="3687580" cy="4631961"/>
          </a:xfrm>
          <a:prstGeom prst="rect">
            <a:avLst/>
          </a:prstGeom>
        </p:spPr>
      </p:pic>
    </p:spTree>
    <p:extLst>
      <p:ext uri="{BB962C8B-B14F-4D97-AF65-F5344CB8AC3E}">
        <p14:creationId xmlns:p14="http://schemas.microsoft.com/office/powerpoint/2010/main" val="4085552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Designer</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4"/>
            </a:pPr>
            <a:r>
              <a:rPr lang="en-US" sz="2400" b="1" dirty="0"/>
              <a:t>It sets you apart from the </a:t>
            </a:r>
            <a:r>
              <a:rPr lang="en-US" sz="2400" b="1" dirty="0" smtClean="0"/>
              <a:t>rest:</a:t>
            </a:r>
          </a:p>
          <a:p>
            <a:pPr marL="0" indent="0">
              <a:buNone/>
            </a:pPr>
            <a:r>
              <a:rPr lang="en-US" sz="2400" dirty="0"/>
              <a:t>People like to associate themselves with good looking things. So, it is important that you choose the right design to set yourself apart from other competitors and convince your audience about their choices. The quality graphic design significantly increases your chances to stand out in the market and among </a:t>
            </a:r>
            <a:r>
              <a:rPr lang="en-US" sz="2400" dirty="0" smtClean="0"/>
              <a:t>audiences.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1180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startAt="4"/>
            </a:pPr>
            <a:r>
              <a:rPr lang="en-US" sz="2800" b="1" dirty="0">
                <a:solidFill>
                  <a:schemeClr val="tx1"/>
                </a:solidFill>
              </a:rPr>
              <a:t>It sets you apart from the rest</a:t>
            </a:r>
            <a:endParaRPr lang="en-US" sz="28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498" t="17757" r="32265" b="11746"/>
          <a:stretch/>
        </p:blipFill>
        <p:spPr>
          <a:xfrm>
            <a:off x="914400" y="1673817"/>
            <a:ext cx="3130658" cy="4482144"/>
          </a:xfrm>
          <a:prstGeom prst="rect">
            <a:avLst/>
          </a:prstGeom>
        </p:spPr>
      </p:pic>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35990" y="1524001"/>
            <a:ext cx="3477058" cy="4631960"/>
          </a:xfrm>
          <a:solidFill>
            <a:schemeClr val="accent2">
              <a:lumMod val="60000"/>
              <a:lumOff val="40000"/>
            </a:schemeClr>
          </a:solidFill>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991" r="13723" b="8279"/>
          <a:stretch/>
        </p:blipFill>
        <p:spPr>
          <a:xfrm>
            <a:off x="4507042" y="1551482"/>
            <a:ext cx="4027357" cy="4400988"/>
          </a:xfrm>
          <a:prstGeom prst="rect">
            <a:avLst/>
          </a:prstGeom>
        </p:spPr>
      </p:pic>
    </p:spTree>
    <p:extLst>
      <p:ext uri="{BB962C8B-B14F-4D97-AF65-F5344CB8AC3E}">
        <p14:creationId xmlns:p14="http://schemas.microsoft.com/office/powerpoint/2010/main" val="3823245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1220</TotalTime>
  <Words>896</Words>
  <Application>Microsoft Office PowerPoint</Application>
  <PresentationFormat>On-screen Show (4:3)</PresentationFormat>
  <Paragraphs>93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INTRODUCTION TO GRAPHIC DESIGN</vt:lpstr>
      <vt:lpstr>Meaning of Graphic Design</vt:lpstr>
      <vt:lpstr>Uses/Importance of Graphic Designer</vt:lpstr>
      <vt:lpstr>It plays a great role in communication</vt:lpstr>
      <vt:lpstr>Uses/Importance of Graphic Designer</vt:lpstr>
      <vt:lpstr>Uses/Importance of Graphic Designer</vt:lpstr>
      <vt:lpstr>It leads to higher conversions</vt:lpstr>
      <vt:lpstr>Uses/Importance of Graphic Designer</vt:lpstr>
      <vt:lpstr>It sets you apart from the rest</vt:lpstr>
      <vt:lpstr>Uses/Importance of Graphic Designer</vt:lpstr>
      <vt:lpstr>It shows professionalism</vt:lpstr>
      <vt:lpstr>Types of Graphic Designer</vt:lpstr>
      <vt:lpstr>Brand design</vt:lpstr>
      <vt:lpstr>Brand design</vt:lpstr>
      <vt:lpstr>Types of Graphic Designer</vt:lpstr>
      <vt:lpstr>Marketing/Promotion design</vt:lpstr>
      <vt:lpstr>Marketing/Promotion design</vt:lpstr>
      <vt:lpstr>Types of Graphic Designer</vt:lpstr>
      <vt:lpstr>Web/User Interface design</vt:lpstr>
      <vt:lpstr>Web/User Interface design</vt:lpstr>
      <vt:lpstr>Types of Graphic Designer</vt:lpstr>
      <vt:lpstr>Illustration design</vt:lpstr>
      <vt:lpstr>Illustration design</vt:lpstr>
      <vt:lpstr>Types of Graphic Designer</vt:lpstr>
      <vt:lpstr>Packaging design</vt:lpstr>
      <vt:lpstr>Types of Graphic Designer</vt:lpstr>
      <vt:lpstr>Editorial design</vt:lpstr>
      <vt:lpstr>Editorial design</vt:lpstr>
      <vt:lpstr>Applications for Graphic Design</vt:lpstr>
      <vt:lpstr>Applications for Graphic Design</vt:lpstr>
      <vt:lpstr>Applications for Graphic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GRAPHIC DESIGN</dc:title>
  <dc:creator>USER</dc:creator>
  <cp:lastModifiedBy>USER</cp:lastModifiedBy>
  <cp:revision>16</cp:revision>
  <dcterms:created xsi:type="dcterms:W3CDTF">2024-02-04T22:38:20Z</dcterms:created>
  <dcterms:modified xsi:type="dcterms:W3CDTF">2024-02-05T18:59:03Z</dcterms:modified>
</cp:coreProperties>
</file>